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 id="269" r:id="rId14"/>
    <p:sldId id="270" r:id="rId15"/>
    <p:sldId id="272" r:id="rId16"/>
    <p:sldId id="274"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7" autoAdjust="0"/>
    <p:restoredTop sz="94660"/>
  </p:normalViewPr>
  <p:slideViewPr>
    <p:cSldViewPr snapToGrid="0">
      <p:cViewPr varScale="1">
        <p:scale>
          <a:sx n="90" d="100"/>
          <a:sy n="90" d="100"/>
        </p:scale>
        <p:origin x="8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DD586-7CD7-4929-8C6B-A0CABDDFBB0B}" type="datetimeFigureOut">
              <a:rPr kumimoji="1" lang="ja-JP" altLang="en-US" smtClean="0"/>
              <a:t>2025/9/12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7E35F-8F1A-4258-8AC1-F416EE8AC020}" type="slidenum">
              <a:rPr kumimoji="1" lang="ja-JP" altLang="en-US" smtClean="0"/>
              <a:t>‹#›</a:t>
            </a:fld>
            <a:endParaRPr kumimoji="1" lang="ja-JP" altLang="en-US"/>
          </a:p>
        </p:txBody>
      </p:sp>
    </p:spTree>
    <p:extLst>
      <p:ext uri="{BB962C8B-B14F-4D97-AF65-F5344CB8AC3E}">
        <p14:creationId xmlns:p14="http://schemas.microsoft.com/office/powerpoint/2010/main" val="274941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現場では、棚出し、荷揃え、出荷、納入、入荷、受入、といった業務があります。</a:t>
            </a:r>
            <a:endParaRPr kumimoji="1" lang="en-US" altLang="ja-JP" dirty="0"/>
          </a:p>
          <a:p>
            <a:r>
              <a:rPr kumimoji="1" lang="ja-JP" altLang="en-US" dirty="0"/>
              <a:t>その業務の中で、現場では、品違いはないか、数量は合っているか、</a:t>
            </a:r>
            <a:endParaRPr kumimoji="1" lang="en-US" altLang="ja-JP" dirty="0"/>
          </a:p>
          <a:p>
            <a:r>
              <a:rPr kumimoji="1" lang="ja-JP" altLang="en-US" dirty="0"/>
              <a:t>入荷は発注通りか、品番は合っているか、品質は</a:t>
            </a:r>
            <a:r>
              <a:rPr kumimoji="1" lang="ja-JP" altLang="en-US" dirty="0" err="1"/>
              <a:t>づ</a:t>
            </a:r>
            <a:r>
              <a:rPr kumimoji="1" lang="ja-JP" altLang="en-US" dirty="0"/>
              <a:t>面通りか、といったチェック作業も</a:t>
            </a:r>
            <a:endParaRPr kumimoji="1" lang="en-US" altLang="ja-JP" dirty="0"/>
          </a:p>
          <a:p>
            <a:r>
              <a:rPr kumimoji="1" lang="ja-JP" altLang="en-US" dirty="0"/>
              <a:t>あります。</a:t>
            </a:r>
            <a:endParaRPr kumimoji="1" lang="en-US" altLang="ja-JP" dirty="0"/>
          </a:p>
          <a:p>
            <a:r>
              <a:rPr kumimoji="1" lang="ja-JP" altLang="en-US" dirty="0"/>
              <a:t>その上に、売上伝票、納品書、受領書の発行といった事務的な作業もあります。</a:t>
            </a:r>
            <a:endParaRPr kumimoji="1" lang="en-US" altLang="ja-JP" dirty="0"/>
          </a:p>
          <a:p>
            <a:r>
              <a:rPr kumimoji="1" lang="ja-JP" altLang="en-US" dirty="0"/>
              <a:t>そして、月纏めでは、請求書の発行、受け取り側では、本当に納品されものと</a:t>
            </a:r>
            <a:endParaRPr kumimoji="1" lang="en-US" altLang="ja-JP" dirty="0"/>
          </a:p>
          <a:p>
            <a:r>
              <a:rPr kumimoji="1" lang="ja-JP" altLang="en-US" dirty="0"/>
              <a:t>一致しているかのチェック作業は、現場に回され全点のチェックがなされます。</a:t>
            </a:r>
            <a:endParaRPr kumimoji="1" lang="en-US" altLang="ja-JP" dirty="0"/>
          </a:p>
          <a:p>
            <a:r>
              <a:rPr kumimoji="1" lang="ja-JP" altLang="en-US" dirty="0"/>
              <a:t>（これも相当な時間を必要とします）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84B799B0-B769-4107-AC93-75140890F343}" type="slidenum">
              <a:rPr lang="ja-JP" altLang="en-US" smtClean="0"/>
              <a:pPr>
                <a:defRPr/>
              </a:pPr>
              <a:t>3</a:t>
            </a:fld>
            <a:endParaRPr lang="ja-JP" altLang="en-US"/>
          </a:p>
        </p:txBody>
      </p:sp>
    </p:spTree>
    <p:extLst>
      <p:ext uri="{BB962C8B-B14F-4D97-AF65-F5344CB8AC3E}">
        <p14:creationId xmlns:p14="http://schemas.microsoft.com/office/powerpoint/2010/main" val="343217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A7E35F-8F1A-4258-8AC1-F416EE8AC020}" type="slidenum">
              <a:rPr kumimoji="1" lang="ja-JP" altLang="en-US" smtClean="0"/>
              <a:t>14</a:t>
            </a:fld>
            <a:endParaRPr kumimoji="1" lang="ja-JP" altLang="en-US"/>
          </a:p>
        </p:txBody>
      </p:sp>
    </p:spTree>
    <p:extLst>
      <p:ext uri="{BB962C8B-B14F-4D97-AF65-F5344CB8AC3E}">
        <p14:creationId xmlns:p14="http://schemas.microsoft.com/office/powerpoint/2010/main" val="339801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5575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283509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319967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274320">
                <a:moveTo>
                  <a:pt x="0" y="273837"/>
                </a:moveTo>
                <a:lnTo>
                  <a:pt x="9144000" y="273837"/>
                </a:lnTo>
                <a:lnTo>
                  <a:pt x="9144000" y="0"/>
                </a:lnTo>
                <a:lnTo>
                  <a:pt x="0" y="0"/>
                </a:lnTo>
                <a:lnTo>
                  <a:pt x="0" y="273837"/>
                </a:lnTo>
                <a:close/>
              </a:path>
            </a:pathLst>
          </a:custGeom>
          <a:solidFill>
            <a:srgbClr val="4F81BD"/>
          </a:solidFill>
        </p:spPr>
        <p:txBody>
          <a:bodyPr wrap="square" lIns="0" tIns="0" rIns="0" bIns="0" rtlCol="0"/>
          <a:lstStyle/>
          <a:p>
            <a:endParaRPr sz="1800"/>
          </a:p>
        </p:txBody>
      </p:sp>
      <p:sp>
        <p:nvSpPr>
          <p:cNvPr id="2" name="Holder 2"/>
          <p:cNvSpPr>
            <a:spLocks noGrp="1"/>
          </p:cNvSpPr>
          <p:nvPr>
            <p:ph type="ctrTitle"/>
          </p:nvPr>
        </p:nvSpPr>
        <p:spPr>
          <a:xfrm>
            <a:off x="1997228" y="2548740"/>
            <a:ext cx="5149545" cy="373949"/>
          </a:xfrm>
          <a:prstGeom prst="rect">
            <a:avLst/>
          </a:prstGeom>
        </p:spPr>
        <p:txBody>
          <a:bodyPr wrap="square" lIns="0" tIns="0" rIns="0" bIns="0">
            <a:spAutoFit/>
          </a:bodyPr>
          <a:lstStyle>
            <a:lvl1pPr>
              <a:defRPr sz="2700" b="0" i="0">
                <a:solidFill>
                  <a:srgbClr val="0000C8"/>
                </a:solidFill>
                <a:latin typeface="Noto Sans CJK JP Regular"/>
                <a:cs typeface="Noto Sans CJK JP Regular"/>
              </a:defRPr>
            </a:lvl1pPr>
          </a:lstStyle>
          <a:p>
            <a:endParaRPr/>
          </a:p>
        </p:txBody>
      </p:sp>
      <p:sp>
        <p:nvSpPr>
          <p:cNvPr id="3" name="Holder 3"/>
          <p:cNvSpPr>
            <a:spLocks noGrp="1"/>
          </p:cNvSpPr>
          <p:nvPr>
            <p:ph type="subTitle" idx="4"/>
          </p:nvPr>
        </p:nvSpPr>
        <p:spPr>
          <a:xfrm>
            <a:off x="1371600" y="3840481"/>
            <a:ext cx="64008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9/12/2025</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Arial"/>
                <a:cs typeface="Arial"/>
              </a:defRPr>
            </a:lvl1pPr>
          </a:lstStyle>
          <a:p>
            <a:pPr marL="124460">
              <a:lnSpc>
                <a:spcPts val="1650"/>
              </a:lnSpc>
            </a:pPr>
            <a:fld id="{81D60167-4931-47E6-BA6A-407CBD079E47}" type="slidenum">
              <a:rPr lang="en-US" altLang="ja-JP" smtClean="0"/>
              <a:pPr marL="124460">
                <a:lnSpc>
                  <a:spcPts val="1650"/>
                </a:lnSpc>
              </a:pPr>
              <a:t>‹#›</a:t>
            </a:fld>
            <a:endParaRPr lang="en-US" altLang="ja-JP" dirty="0"/>
          </a:p>
        </p:txBody>
      </p:sp>
    </p:spTree>
    <p:extLst>
      <p:ext uri="{BB962C8B-B14F-4D97-AF65-F5344CB8AC3E}">
        <p14:creationId xmlns:p14="http://schemas.microsoft.com/office/powerpoint/2010/main" val="106864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Yu Gothic"/>
                <a:cs typeface="Yu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0751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201157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235813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257910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109668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28532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151492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181262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00E979-57C1-40F2-ACCB-B23793B92CC0}" type="datetimeFigureOut">
              <a:rPr kumimoji="1" lang="ja-JP" altLang="en-US" smtClean="0"/>
              <a:t>2025/9/12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114738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00E979-57C1-40F2-ACCB-B23793B92CC0}" type="datetimeFigureOut">
              <a:rPr kumimoji="1" lang="ja-JP" altLang="en-US" smtClean="0"/>
              <a:t>2025/9/12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C0F92D-45E2-408D-AE12-9381F9DC544E}" type="slidenum">
              <a:rPr kumimoji="1" lang="ja-JP" altLang="en-US" smtClean="0"/>
              <a:t>‹#›</a:t>
            </a:fld>
            <a:endParaRPr kumimoji="1" lang="ja-JP" altLang="en-US"/>
          </a:p>
        </p:txBody>
      </p:sp>
    </p:spTree>
    <p:extLst>
      <p:ext uri="{BB962C8B-B14F-4D97-AF65-F5344CB8AC3E}">
        <p14:creationId xmlns:p14="http://schemas.microsoft.com/office/powerpoint/2010/main" val="358164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7E1AF5-6E72-9D86-2A70-3FC5BBC9FEE9}"/>
              </a:ext>
            </a:extLst>
          </p:cNvPr>
          <p:cNvSpPr>
            <a:spLocks noGrp="1"/>
          </p:cNvSpPr>
          <p:nvPr>
            <p:ph type="ctrTitle"/>
          </p:nvPr>
        </p:nvSpPr>
        <p:spPr>
          <a:xfrm>
            <a:off x="278969" y="1122363"/>
            <a:ext cx="8694550" cy="1791318"/>
          </a:xfrm>
        </p:spPr>
        <p:txBody>
          <a:bodyPr>
            <a:normAutofit/>
          </a:bodyPr>
          <a:lstStyle/>
          <a:p>
            <a:r>
              <a:rPr lang="ja-JP" altLang="ja-JP" sz="2200" b="1" dirty="0"/>
              <a:t>財務データ情報処理系の慢性的な遅延への抜本的な改善手法の提案</a:t>
            </a:r>
            <a:br>
              <a:rPr lang="en-US" altLang="ja-JP" sz="2200" b="1" dirty="0"/>
            </a:br>
            <a:br>
              <a:rPr lang="ja-JP" altLang="ja-JP" sz="2200" dirty="0"/>
            </a:br>
            <a:r>
              <a:rPr lang="ja-JP" altLang="ja-JP" sz="2200" dirty="0"/>
              <a:t>　　―　</a:t>
            </a:r>
            <a:r>
              <a:rPr lang="en-US" altLang="ja-JP" sz="2200" dirty="0"/>
              <a:t>QR</a:t>
            </a:r>
            <a:r>
              <a:rPr lang="ja-JP" altLang="ja-JP" sz="2200" dirty="0"/>
              <a:t>コード連携による受発注企業におけるデータ連携と突合作業の合理化　―</a:t>
            </a:r>
            <a:endParaRPr kumimoji="1" lang="ja-JP" altLang="en-US" dirty="0"/>
          </a:p>
        </p:txBody>
      </p:sp>
      <p:sp>
        <p:nvSpPr>
          <p:cNvPr id="3" name="字幕 2">
            <a:extLst>
              <a:ext uri="{FF2B5EF4-FFF2-40B4-BE49-F238E27FC236}">
                <a16:creationId xmlns:a16="http://schemas.microsoft.com/office/drawing/2014/main" id="{67BD4ABF-ACCC-CFFC-E9F8-09102CDC83E5}"/>
              </a:ext>
            </a:extLst>
          </p:cNvPr>
          <p:cNvSpPr>
            <a:spLocks noGrp="1"/>
          </p:cNvSpPr>
          <p:nvPr>
            <p:ph type="subTitle" idx="1"/>
          </p:nvPr>
        </p:nvSpPr>
        <p:spPr>
          <a:xfrm>
            <a:off x="1143000" y="4169044"/>
            <a:ext cx="6858000" cy="1088756"/>
          </a:xfrm>
        </p:spPr>
        <p:txBody>
          <a:bodyPr/>
          <a:lstStyle/>
          <a:p>
            <a:r>
              <a:rPr kumimoji="1" lang="ja-JP" altLang="en-US" dirty="0"/>
              <a:t>名古屋学院大学名誉教授</a:t>
            </a:r>
            <a:endParaRPr kumimoji="1" lang="en-US" altLang="ja-JP" dirty="0"/>
          </a:p>
          <a:p>
            <a:r>
              <a:rPr kumimoji="1" lang="ja-JP" altLang="en-US" dirty="0"/>
              <a:t>岸田　賢次</a:t>
            </a:r>
          </a:p>
        </p:txBody>
      </p:sp>
    </p:spTree>
    <p:extLst>
      <p:ext uri="{BB962C8B-B14F-4D97-AF65-F5344CB8AC3E}">
        <p14:creationId xmlns:p14="http://schemas.microsoft.com/office/powerpoint/2010/main" val="41707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B9E6B-4E73-0087-736A-D04577E9B6B0}"/>
              </a:ext>
            </a:extLst>
          </p:cNvPr>
          <p:cNvSpPr>
            <a:spLocks noGrp="1"/>
          </p:cNvSpPr>
          <p:nvPr>
            <p:ph type="title"/>
          </p:nvPr>
        </p:nvSpPr>
        <p:spPr>
          <a:xfrm>
            <a:off x="628650" y="365127"/>
            <a:ext cx="7886700" cy="564772"/>
          </a:xfrm>
        </p:spPr>
        <p:txBody>
          <a:bodyPr>
            <a:normAutofit/>
          </a:bodyPr>
          <a:lstStyle/>
          <a:p>
            <a:r>
              <a:rPr kumimoji="1" lang="ja-JP" altLang="en-US" sz="3200" dirty="0"/>
              <a:t>ＱＲコードはカンバンの代わりになる</a:t>
            </a:r>
          </a:p>
        </p:txBody>
      </p:sp>
      <p:pic>
        <p:nvPicPr>
          <p:cNvPr id="3" name="図 2">
            <a:extLst>
              <a:ext uri="{FF2B5EF4-FFF2-40B4-BE49-F238E27FC236}">
                <a16:creationId xmlns:a16="http://schemas.microsoft.com/office/drawing/2014/main" id="{FB71A439-1FD2-41AD-11A0-6CC3321B9AA3}"/>
              </a:ext>
            </a:extLst>
          </p:cNvPr>
          <p:cNvPicPr>
            <a:picLocks noChangeAspect="1"/>
          </p:cNvPicPr>
          <p:nvPr/>
        </p:nvPicPr>
        <p:blipFill>
          <a:blip r:embed="rId2"/>
          <a:stretch>
            <a:fillRect/>
          </a:stretch>
        </p:blipFill>
        <p:spPr>
          <a:xfrm>
            <a:off x="616329" y="949728"/>
            <a:ext cx="7911342" cy="4958543"/>
          </a:xfrm>
          <a:prstGeom prst="rect">
            <a:avLst/>
          </a:prstGeom>
        </p:spPr>
      </p:pic>
      <p:sp>
        <p:nvSpPr>
          <p:cNvPr id="4" name="テキスト ボックス 3">
            <a:extLst>
              <a:ext uri="{FF2B5EF4-FFF2-40B4-BE49-F238E27FC236}">
                <a16:creationId xmlns:a16="http://schemas.microsoft.com/office/drawing/2014/main" id="{E04D8D7D-1BD7-3390-A6F7-A05D1CC91057}"/>
              </a:ext>
            </a:extLst>
          </p:cNvPr>
          <p:cNvSpPr txBox="1"/>
          <p:nvPr/>
        </p:nvSpPr>
        <p:spPr>
          <a:xfrm>
            <a:off x="616329" y="6090834"/>
            <a:ext cx="7911342" cy="369332"/>
          </a:xfrm>
          <a:prstGeom prst="rect">
            <a:avLst/>
          </a:prstGeom>
          <a:noFill/>
        </p:spPr>
        <p:txBody>
          <a:bodyPr wrap="square" rtlCol="0">
            <a:spAutoFit/>
          </a:bodyPr>
          <a:lstStyle/>
          <a:p>
            <a:r>
              <a:rPr kumimoji="1" lang="ja-JP" altLang="en-US" dirty="0"/>
              <a:t>ＱＲ操作はかざすだけで、余分な作業は要らない</a:t>
            </a:r>
          </a:p>
        </p:txBody>
      </p:sp>
    </p:spTree>
    <p:extLst>
      <p:ext uri="{BB962C8B-B14F-4D97-AF65-F5344CB8AC3E}">
        <p14:creationId xmlns:p14="http://schemas.microsoft.com/office/powerpoint/2010/main" val="16019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34F99-1C81-B9AB-9C55-30FE04697F7C}"/>
              </a:ext>
            </a:extLst>
          </p:cNvPr>
          <p:cNvSpPr>
            <a:spLocks noGrp="1"/>
          </p:cNvSpPr>
          <p:nvPr>
            <p:ph type="title"/>
          </p:nvPr>
        </p:nvSpPr>
        <p:spPr>
          <a:xfrm>
            <a:off x="628650" y="365127"/>
            <a:ext cx="7886700" cy="766250"/>
          </a:xfrm>
        </p:spPr>
        <p:txBody>
          <a:bodyPr>
            <a:normAutofit fontScale="90000"/>
          </a:bodyPr>
          <a:lstStyle/>
          <a:p>
            <a:r>
              <a:rPr kumimoji="1" lang="ja-JP" altLang="en-US" sz="3200" dirty="0"/>
              <a:t>中小企業で３段階突合の省力化ができるか</a:t>
            </a:r>
          </a:p>
        </p:txBody>
      </p:sp>
      <p:sp>
        <p:nvSpPr>
          <p:cNvPr id="3" name="テキスト ボックス 2">
            <a:extLst>
              <a:ext uri="{FF2B5EF4-FFF2-40B4-BE49-F238E27FC236}">
                <a16:creationId xmlns:a16="http://schemas.microsoft.com/office/drawing/2014/main" id="{1E86EDF5-F50E-C93B-F75B-215B4FEBE8F1}"/>
              </a:ext>
            </a:extLst>
          </p:cNvPr>
          <p:cNvSpPr txBox="1"/>
          <p:nvPr/>
        </p:nvSpPr>
        <p:spPr>
          <a:xfrm>
            <a:off x="511444" y="1131377"/>
            <a:ext cx="8152109" cy="3139321"/>
          </a:xfrm>
          <a:prstGeom prst="rect">
            <a:avLst/>
          </a:prstGeom>
          <a:noFill/>
        </p:spPr>
        <p:txBody>
          <a:bodyPr wrap="square" rtlCol="0">
            <a:spAutoFit/>
          </a:bodyPr>
          <a:lstStyle/>
          <a:p>
            <a:r>
              <a:rPr kumimoji="1" lang="ja-JP" altLang="en-US" dirty="0"/>
              <a:t>たいていの中小企業にエクセルはある</a:t>
            </a:r>
            <a:endParaRPr kumimoji="1" lang="en-US" altLang="ja-JP" dirty="0"/>
          </a:p>
          <a:p>
            <a:r>
              <a:rPr kumimoji="1" lang="ja-JP" altLang="en-US" dirty="0"/>
              <a:t>ＱＲには余分な情報を入れたくない（サイズが大きくなる）</a:t>
            </a:r>
            <a:endParaRPr kumimoji="1" lang="en-US" altLang="ja-JP" dirty="0"/>
          </a:p>
          <a:p>
            <a:r>
              <a:rPr kumimoji="1" lang="ja-JP" altLang="en-US" dirty="0"/>
              <a:t>中小企業ＥＤＩには余分なタグ情報がありＱＲのサイズを大きくしてしまう</a:t>
            </a:r>
            <a:endParaRPr kumimoji="1" lang="en-US" altLang="ja-JP" dirty="0"/>
          </a:p>
          <a:p>
            <a:r>
              <a:rPr kumimoji="1" lang="ja-JP" altLang="en-US" dirty="0"/>
              <a:t>Ｂ２Ｂなので、取引先とＱＲのデータ順を決めておけば、自由記述ができる</a:t>
            </a:r>
            <a:endParaRPr kumimoji="1" lang="en-US" altLang="ja-JP" dirty="0"/>
          </a:p>
          <a:p>
            <a:r>
              <a:rPr kumimoji="1" lang="ja-JP" altLang="en-US" dirty="0"/>
              <a:t>現在、中小企業の３段階突合に対応できるＳＣＣＣ規格を私が設定作業中である</a:t>
            </a:r>
            <a:endParaRPr kumimoji="1" lang="en-US" altLang="ja-JP" dirty="0"/>
          </a:p>
          <a:p>
            <a:endParaRPr kumimoji="1" lang="en-US" altLang="ja-JP" dirty="0"/>
          </a:p>
          <a:p>
            <a:r>
              <a:rPr kumimoji="1" lang="ja-JP" altLang="en-US" dirty="0"/>
              <a:t>既にＥＤＩを伝送することでの企業でのバックヤード業務の省力化は実証済みであるので省力化は可能である</a:t>
            </a:r>
            <a:endParaRPr kumimoji="1" lang="en-US" altLang="ja-JP" dirty="0"/>
          </a:p>
          <a:p>
            <a:endParaRPr kumimoji="1" lang="en-US" altLang="ja-JP" dirty="0"/>
          </a:p>
          <a:p>
            <a:r>
              <a:rPr kumimoji="1" lang="ja-JP" altLang="en-US" dirty="0"/>
              <a:t>後はどのように実現させるかである</a:t>
            </a:r>
          </a:p>
        </p:txBody>
      </p:sp>
    </p:spTree>
    <p:extLst>
      <p:ext uri="{BB962C8B-B14F-4D97-AF65-F5344CB8AC3E}">
        <p14:creationId xmlns:p14="http://schemas.microsoft.com/office/powerpoint/2010/main" val="350866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E7BE2-36EF-5425-8A9B-71A46F049624}"/>
              </a:ext>
            </a:extLst>
          </p:cNvPr>
          <p:cNvSpPr>
            <a:spLocks noGrp="1"/>
          </p:cNvSpPr>
          <p:nvPr>
            <p:ph type="title"/>
          </p:nvPr>
        </p:nvSpPr>
        <p:spPr>
          <a:xfrm>
            <a:off x="628650" y="152482"/>
            <a:ext cx="7886700" cy="425288"/>
          </a:xfrm>
        </p:spPr>
        <p:txBody>
          <a:bodyPr>
            <a:noAutofit/>
          </a:bodyPr>
          <a:lstStyle/>
          <a:p>
            <a:r>
              <a:rPr kumimoji="1" lang="ja-JP" altLang="en-US" sz="3600" dirty="0"/>
              <a:t>発注エクセルデータをＱＲ表示</a:t>
            </a:r>
          </a:p>
        </p:txBody>
      </p:sp>
      <p:pic>
        <p:nvPicPr>
          <p:cNvPr id="3" name="図 2">
            <a:extLst>
              <a:ext uri="{FF2B5EF4-FFF2-40B4-BE49-F238E27FC236}">
                <a16:creationId xmlns:a16="http://schemas.microsoft.com/office/drawing/2014/main" id="{32C6785F-1CA7-7C46-81EF-F67EA6509489}"/>
              </a:ext>
            </a:extLst>
          </p:cNvPr>
          <p:cNvPicPr>
            <a:picLocks noChangeAspect="1"/>
          </p:cNvPicPr>
          <p:nvPr/>
        </p:nvPicPr>
        <p:blipFill>
          <a:blip r:embed="rId2"/>
          <a:stretch>
            <a:fillRect/>
          </a:stretch>
        </p:blipFill>
        <p:spPr>
          <a:xfrm>
            <a:off x="803045" y="1485588"/>
            <a:ext cx="2185266" cy="2702017"/>
          </a:xfrm>
          <a:prstGeom prst="rect">
            <a:avLst/>
          </a:prstGeom>
        </p:spPr>
      </p:pic>
      <p:pic>
        <p:nvPicPr>
          <p:cNvPr id="4" name="図 3">
            <a:extLst>
              <a:ext uri="{FF2B5EF4-FFF2-40B4-BE49-F238E27FC236}">
                <a16:creationId xmlns:a16="http://schemas.microsoft.com/office/drawing/2014/main" id="{E3136DDD-91EC-2525-F7D1-B1B52566A9D1}"/>
              </a:ext>
            </a:extLst>
          </p:cNvPr>
          <p:cNvPicPr>
            <a:picLocks noChangeAspect="1"/>
          </p:cNvPicPr>
          <p:nvPr/>
        </p:nvPicPr>
        <p:blipFill>
          <a:blip r:embed="rId3"/>
          <a:stretch>
            <a:fillRect/>
          </a:stretch>
        </p:blipFill>
        <p:spPr>
          <a:xfrm>
            <a:off x="3162706" y="1485588"/>
            <a:ext cx="4976978" cy="2702016"/>
          </a:xfrm>
          <a:prstGeom prst="rect">
            <a:avLst/>
          </a:prstGeom>
        </p:spPr>
      </p:pic>
      <p:pic>
        <p:nvPicPr>
          <p:cNvPr id="5" name="図 4">
            <a:extLst>
              <a:ext uri="{FF2B5EF4-FFF2-40B4-BE49-F238E27FC236}">
                <a16:creationId xmlns:a16="http://schemas.microsoft.com/office/drawing/2014/main" id="{FC179841-796C-0671-2010-9C7E394FD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58" y="4251948"/>
            <a:ext cx="7893492" cy="2381489"/>
          </a:xfrm>
          <a:prstGeom prst="rect">
            <a:avLst/>
          </a:prstGeom>
        </p:spPr>
      </p:pic>
      <p:sp>
        <p:nvSpPr>
          <p:cNvPr id="6" name="テキスト ボックス 5">
            <a:extLst>
              <a:ext uri="{FF2B5EF4-FFF2-40B4-BE49-F238E27FC236}">
                <a16:creationId xmlns:a16="http://schemas.microsoft.com/office/drawing/2014/main" id="{26196AEA-0136-19E5-FF7A-85CDF22EA61F}"/>
              </a:ext>
            </a:extLst>
          </p:cNvPr>
          <p:cNvSpPr txBox="1"/>
          <p:nvPr/>
        </p:nvSpPr>
        <p:spPr>
          <a:xfrm>
            <a:off x="628649" y="774915"/>
            <a:ext cx="7893492" cy="646331"/>
          </a:xfrm>
          <a:prstGeom prst="rect">
            <a:avLst/>
          </a:prstGeom>
          <a:noFill/>
        </p:spPr>
        <p:txBody>
          <a:bodyPr wrap="square" rtlCol="0">
            <a:spAutoFit/>
          </a:bodyPr>
          <a:lstStyle/>
          <a:p>
            <a:r>
              <a:rPr kumimoji="1" lang="ja-JP" altLang="en-US" dirty="0"/>
              <a:t>単価については、データの処理方法によっては、印紙税の課税対象になる</a:t>
            </a:r>
            <a:endParaRPr kumimoji="1" lang="en-US" altLang="ja-JP" dirty="0"/>
          </a:p>
          <a:p>
            <a:r>
              <a:rPr kumimoji="1" lang="ja-JP" altLang="en-US" dirty="0"/>
              <a:t>トヨタがカンバンに金額情報を入れなかった理由である</a:t>
            </a:r>
          </a:p>
        </p:txBody>
      </p:sp>
    </p:spTree>
    <p:extLst>
      <p:ext uri="{BB962C8B-B14F-4D97-AF65-F5344CB8AC3E}">
        <p14:creationId xmlns:p14="http://schemas.microsoft.com/office/powerpoint/2010/main" val="354361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37886FC-E696-25E5-52E4-F9D677CFBCC6}"/>
              </a:ext>
            </a:extLst>
          </p:cNvPr>
          <p:cNvSpPr txBox="1"/>
          <p:nvPr/>
        </p:nvSpPr>
        <p:spPr>
          <a:xfrm>
            <a:off x="480447" y="480447"/>
            <a:ext cx="7950631" cy="3416320"/>
          </a:xfrm>
          <a:prstGeom prst="rect">
            <a:avLst/>
          </a:prstGeom>
          <a:noFill/>
        </p:spPr>
        <p:txBody>
          <a:bodyPr wrap="square" rtlCol="0">
            <a:spAutoFit/>
          </a:bodyPr>
          <a:lstStyle/>
          <a:p>
            <a:r>
              <a:rPr kumimoji="1" lang="ja-JP" altLang="en-US" dirty="0"/>
              <a:t>課題</a:t>
            </a:r>
            <a:endParaRPr kumimoji="1" lang="en-US" altLang="ja-JP" dirty="0"/>
          </a:p>
          <a:p>
            <a:endParaRPr kumimoji="1" lang="en-US" altLang="ja-JP" dirty="0"/>
          </a:p>
          <a:p>
            <a:r>
              <a:rPr kumimoji="1" lang="ja-JP" altLang="en-US" dirty="0"/>
              <a:t>マイクロソフトが提供するエクセル用ＱＲコード表示ツールは、文字コードがＦＦ（２５６バイト）以上の文字コードを拒否している。つまり漢字が使えない</a:t>
            </a:r>
            <a:endParaRPr kumimoji="1" lang="en-US" altLang="ja-JP" dirty="0"/>
          </a:p>
          <a:p>
            <a:r>
              <a:rPr kumimoji="1" lang="ja-JP" altLang="en-US" dirty="0"/>
              <a:t>一般に安価に出回っているＱＲコードリーダーも漢字が使えない</a:t>
            </a:r>
            <a:endParaRPr kumimoji="1" lang="en-US" altLang="ja-JP" dirty="0"/>
          </a:p>
          <a:p>
            <a:r>
              <a:rPr kumimoji="1" lang="ja-JP" altLang="en-US" dirty="0"/>
              <a:t>エクセルも</a:t>
            </a:r>
            <a:r>
              <a:rPr kumimoji="1" lang="en-US" altLang="ja-JP" dirty="0"/>
              <a:t>2011</a:t>
            </a:r>
            <a:r>
              <a:rPr kumimoji="1" lang="ja-JP" altLang="en-US" dirty="0"/>
              <a:t>以前のバージョンでは、画像としてＱＲ表示ができない</a:t>
            </a:r>
            <a:endParaRPr kumimoji="1" lang="en-US" altLang="ja-JP" dirty="0"/>
          </a:p>
          <a:p>
            <a:r>
              <a:rPr kumimoji="1" lang="ja-JP" altLang="en-US" dirty="0"/>
              <a:t>　未だにネットに接続しないからといってＷｉｎｄｏｗｓＸＰを使用している事業者がいることも事実であるが・・</a:t>
            </a:r>
            <a:endParaRPr kumimoji="1" lang="en-US" altLang="ja-JP" dirty="0"/>
          </a:p>
          <a:p>
            <a:endParaRPr kumimoji="1" lang="en-US" altLang="ja-JP" dirty="0"/>
          </a:p>
          <a:p>
            <a:r>
              <a:rPr kumimoji="1" lang="ja-JP" altLang="en-US" dirty="0"/>
              <a:t>マクロにＱＲ表示用コードを書き込めば漢字も使用できる。</a:t>
            </a:r>
            <a:endParaRPr kumimoji="1" lang="en-US" altLang="ja-JP" dirty="0"/>
          </a:p>
          <a:p>
            <a:r>
              <a:rPr kumimoji="1" lang="ja-JP" altLang="en-US" dirty="0"/>
              <a:t>表示例はそのようにしている</a:t>
            </a:r>
          </a:p>
        </p:txBody>
      </p:sp>
    </p:spTree>
    <p:extLst>
      <p:ext uri="{BB962C8B-B14F-4D97-AF65-F5344CB8AC3E}">
        <p14:creationId xmlns:p14="http://schemas.microsoft.com/office/powerpoint/2010/main" val="394798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D3E4E0-E76C-5201-4E28-3E5CE888F587}"/>
              </a:ext>
            </a:extLst>
          </p:cNvPr>
          <p:cNvPicPr>
            <a:picLocks noChangeAspect="1"/>
          </p:cNvPicPr>
          <p:nvPr/>
        </p:nvPicPr>
        <p:blipFill>
          <a:blip r:embed="rId3"/>
          <a:stretch>
            <a:fillRect/>
          </a:stretch>
        </p:blipFill>
        <p:spPr>
          <a:xfrm>
            <a:off x="231114" y="174356"/>
            <a:ext cx="8681772" cy="3254644"/>
          </a:xfrm>
          <a:prstGeom prst="rect">
            <a:avLst/>
          </a:prstGeom>
        </p:spPr>
      </p:pic>
      <p:sp>
        <p:nvSpPr>
          <p:cNvPr id="3" name="テキスト ボックス 2">
            <a:extLst>
              <a:ext uri="{FF2B5EF4-FFF2-40B4-BE49-F238E27FC236}">
                <a16:creationId xmlns:a16="http://schemas.microsoft.com/office/drawing/2014/main" id="{20B0619F-A739-4D31-99DE-296B690B9971}"/>
              </a:ext>
            </a:extLst>
          </p:cNvPr>
          <p:cNvSpPr txBox="1"/>
          <p:nvPr/>
        </p:nvSpPr>
        <p:spPr>
          <a:xfrm>
            <a:off x="231114" y="3429000"/>
            <a:ext cx="8681772" cy="3416320"/>
          </a:xfrm>
          <a:prstGeom prst="rect">
            <a:avLst/>
          </a:prstGeom>
          <a:noFill/>
        </p:spPr>
        <p:txBody>
          <a:bodyPr wrap="square" rtlCol="0">
            <a:spAutoFit/>
          </a:bodyPr>
          <a:lstStyle/>
          <a:p>
            <a:r>
              <a:rPr kumimoji="1" lang="ja-JP" altLang="en-US" dirty="0"/>
              <a:t>基本的に、上記のセルを持つシートを作成し、マクロでメニューを作成すれば、一連の受注管理、プログラムは作成可能である。発注側も同じように考えればいい</a:t>
            </a:r>
            <a:endParaRPr kumimoji="1" lang="en-US" altLang="ja-JP" dirty="0"/>
          </a:p>
          <a:p>
            <a:endParaRPr kumimoji="1" lang="en-US" altLang="ja-JP" dirty="0"/>
          </a:p>
          <a:p>
            <a:r>
              <a:rPr kumimoji="1" lang="ja-JP" altLang="en-US" dirty="0"/>
              <a:t>この程度のものであれば、作業手順をトレースするマクロで十分動く</a:t>
            </a:r>
            <a:endParaRPr kumimoji="1" lang="en-US" altLang="ja-JP" dirty="0"/>
          </a:p>
          <a:p>
            <a:endParaRPr kumimoji="1" lang="en-US" altLang="ja-JP" dirty="0"/>
          </a:p>
          <a:p>
            <a:r>
              <a:rPr kumimoji="1" lang="ja-JP" altLang="en-US" dirty="0"/>
              <a:t>最近は、この程度のマクロであれは、ＡＩを利用して原型を作成させ、後で自分で調整すればより動作が安定したものがつくれるし、十分使用可能である</a:t>
            </a:r>
            <a:endParaRPr kumimoji="1" lang="en-US" altLang="ja-JP" dirty="0"/>
          </a:p>
          <a:p>
            <a:endParaRPr kumimoji="1" lang="en-US" altLang="ja-JP" dirty="0"/>
          </a:p>
          <a:p>
            <a:r>
              <a:rPr kumimoji="1" lang="ja-JP" altLang="en-US" dirty="0"/>
              <a:t>後は、各社のどの工程でＱＲコード化し、どのように管理に利用するかである</a:t>
            </a:r>
            <a:endParaRPr kumimoji="1" lang="en-US" altLang="ja-JP" dirty="0"/>
          </a:p>
          <a:p>
            <a:r>
              <a:rPr kumimoji="1" lang="ja-JP" altLang="en-US" dirty="0"/>
              <a:t>大手の企業であれば、受注番号だけで一連の管理ができるシステムを構築することも可能だが、私の対象とするのはＥＤＩは使用していない３００万社の中小零細企業である</a:t>
            </a:r>
          </a:p>
        </p:txBody>
      </p:sp>
    </p:spTree>
    <p:extLst>
      <p:ext uri="{BB962C8B-B14F-4D97-AF65-F5344CB8AC3E}">
        <p14:creationId xmlns:p14="http://schemas.microsoft.com/office/powerpoint/2010/main" val="65538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6286" y="887577"/>
            <a:ext cx="2923540" cy="197490"/>
          </a:xfrm>
          <a:prstGeom prst="rect">
            <a:avLst/>
          </a:prstGeom>
        </p:spPr>
        <p:txBody>
          <a:bodyPr vert="horz" wrap="square" lIns="0" tIns="12700" rIns="0" bIns="0" rtlCol="0">
            <a:spAutoFit/>
          </a:bodyPr>
          <a:lstStyle/>
          <a:p>
            <a:pPr marL="12700">
              <a:spcBef>
                <a:spcPts val="100"/>
              </a:spcBef>
            </a:pPr>
            <a:r>
              <a:rPr sz="1200" spc="-30" dirty="0">
                <a:solidFill>
                  <a:srgbClr val="FFFFFF"/>
                </a:solidFill>
                <a:latin typeface="Noto Sans CJK JP Regular"/>
                <a:cs typeface="Noto Sans CJK JP Regular"/>
              </a:rPr>
              <a:t>一般社団法人全国銀行資金決済ネ</a:t>
            </a:r>
            <a:r>
              <a:rPr sz="1200" spc="-35" dirty="0">
                <a:solidFill>
                  <a:srgbClr val="FFFFFF"/>
                </a:solidFill>
                <a:latin typeface="Noto Sans CJK JP Regular"/>
                <a:cs typeface="Noto Sans CJK JP Regular"/>
              </a:rPr>
              <a:t>ッ</a:t>
            </a:r>
            <a:r>
              <a:rPr sz="1200" spc="-425" dirty="0">
                <a:solidFill>
                  <a:srgbClr val="FFFFFF"/>
                </a:solidFill>
                <a:latin typeface="Noto Sans CJK JP Regular"/>
                <a:cs typeface="Noto Sans CJK JP Regular"/>
              </a:rPr>
              <a:t>ト</a:t>
            </a:r>
            <a:r>
              <a:rPr sz="1200" spc="-80" dirty="0">
                <a:solidFill>
                  <a:srgbClr val="FFFFFF"/>
                </a:solidFill>
                <a:latin typeface="Noto Sans CJK JP Regular"/>
                <a:cs typeface="Noto Sans CJK JP Regular"/>
              </a:rPr>
              <a:t>ワ</a:t>
            </a:r>
            <a:r>
              <a:rPr sz="1200" spc="-55" dirty="0">
                <a:solidFill>
                  <a:srgbClr val="FFFFFF"/>
                </a:solidFill>
                <a:latin typeface="Noto Sans CJK JP Regular"/>
                <a:cs typeface="Noto Sans CJK JP Regular"/>
              </a:rPr>
              <a:t>ー</a:t>
            </a:r>
            <a:r>
              <a:rPr sz="1200" spc="-235" dirty="0">
                <a:solidFill>
                  <a:srgbClr val="FFFFFF"/>
                </a:solidFill>
                <a:latin typeface="Noto Sans CJK JP Regular"/>
                <a:cs typeface="Noto Sans CJK JP Regular"/>
              </a:rPr>
              <a:t>ク</a:t>
            </a:r>
            <a:endParaRPr sz="1200">
              <a:latin typeface="Noto Sans CJK JP Regular"/>
              <a:cs typeface="Noto Sans CJK JP Regular"/>
            </a:endParaRPr>
          </a:p>
        </p:txBody>
      </p:sp>
      <p:sp>
        <p:nvSpPr>
          <p:cNvPr id="3" name="object 3"/>
          <p:cNvSpPr/>
          <p:nvPr/>
        </p:nvSpPr>
        <p:spPr>
          <a:xfrm>
            <a:off x="452439" y="1674025"/>
            <a:ext cx="8245475" cy="0"/>
          </a:xfrm>
          <a:custGeom>
            <a:avLst/>
            <a:gdLst/>
            <a:ahLst/>
            <a:cxnLst/>
            <a:rect l="l" t="t" r="r" b="b"/>
            <a:pathLst>
              <a:path w="8245475">
                <a:moveTo>
                  <a:pt x="0" y="0"/>
                </a:moveTo>
                <a:lnTo>
                  <a:pt x="8245475" y="0"/>
                </a:lnTo>
              </a:path>
            </a:pathLst>
          </a:custGeom>
          <a:ln w="19050">
            <a:solidFill>
              <a:srgbClr val="4F81BD"/>
            </a:solidFill>
          </a:ln>
        </p:spPr>
        <p:txBody>
          <a:bodyPr wrap="square" lIns="0" tIns="0" rIns="0" bIns="0" rtlCol="0"/>
          <a:lstStyle/>
          <a:p>
            <a:endParaRPr/>
          </a:p>
        </p:txBody>
      </p:sp>
      <p:sp>
        <p:nvSpPr>
          <p:cNvPr id="4" name="object 4"/>
          <p:cNvSpPr txBox="1"/>
          <p:nvPr/>
        </p:nvSpPr>
        <p:spPr>
          <a:xfrm>
            <a:off x="531179" y="1228407"/>
            <a:ext cx="2110105" cy="391160"/>
          </a:xfrm>
          <a:prstGeom prst="rect">
            <a:avLst/>
          </a:prstGeom>
        </p:spPr>
        <p:txBody>
          <a:bodyPr vert="horz" wrap="square" lIns="0" tIns="12700" rIns="0" bIns="0" rtlCol="0">
            <a:spAutoFit/>
          </a:bodyPr>
          <a:lstStyle/>
          <a:p>
            <a:pPr marL="12700">
              <a:spcBef>
                <a:spcPts val="100"/>
              </a:spcBef>
            </a:pPr>
            <a:r>
              <a:rPr sz="2400" spc="-100" dirty="0">
                <a:solidFill>
                  <a:srgbClr val="1F497D"/>
                </a:solidFill>
                <a:latin typeface="Noto Sans CJK JP Regular"/>
                <a:cs typeface="Noto Sans CJK JP Regular"/>
              </a:rPr>
              <a:t>１．</a:t>
            </a:r>
            <a:r>
              <a:rPr sz="2400" spc="-605" dirty="0">
                <a:solidFill>
                  <a:srgbClr val="1F497D"/>
                </a:solidFill>
                <a:latin typeface="Noto Sans CJK JP Regular"/>
                <a:cs typeface="Noto Sans CJK JP Regular"/>
              </a:rPr>
              <a:t>システム</a:t>
            </a:r>
            <a:r>
              <a:rPr sz="2400" spc="-100" dirty="0">
                <a:solidFill>
                  <a:srgbClr val="1F497D"/>
                </a:solidFill>
                <a:latin typeface="Noto Sans CJK JP Regular"/>
                <a:cs typeface="Noto Sans CJK JP Regular"/>
              </a:rPr>
              <a:t>概要</a:t>
            </a:r>
            <a:endParaRPr sz="2400">
              <a:latin typeface="Noto Sans CJK JP Regular"/>
              <a:cs typeface="Noto Sans CJK JP Regular"/>
            </a:endParaRPr>
          </a:p>
        </p:txBody>
      </p:sp>
      <p:sp>
        <p:nvSpPr>
          <p:cNvPr id="5" name="object 5"/>
          <p:cNvSpPr txBox="1"/>
          <p:nvPr/>
        </p:nvSpPr>
        <p:spPr>
          <a:xfrm>
            <a:off x="531178" y="1720672"/>
            <a:ext cx="3747770" cy="299720"/>
          </a:xfrm>
          <a:prstGeom prst="rect">
            <a:avLst/>
          </a:prstGeom>
        </p:spPr>
        <p:txBody>
          <a:bodyPr vert="horz" wrap="square" lIns="0" tIns="12700" rIns="0" bIns="0" rtlCol="0">
            <a:spAutoFit/>
          </a:bodyPr>
          <a:lstStyle/>
          <a:p>
            <a:pPr marL="12700">
              <a:spcBef>
                <a:spcPts val="100"/>
              </a:spcBef>
            </a:pPr>
            <a:r>
              <a:rPr spc="10" dirty="0">
                <a:latin typeface="Noto Sans CJK JP Regular"/>
                <a:cs typeface="Noto Sans CJK JP Regular"/>
              </a:rPr>
              <a:t>企業等の</a:t>
            </a:r>
            <a:r>
              <a:rPr b="1" spc="-5" dirty="0">
                <a:latin typeface="Arial"/>
                <a:cs typeface="Arial"/>
              </a:rPr>
              <a:t>ZEDI</a:t>
            </a:r>
            <a:r>
              <a:rPr spc="10" dirty="0">
                <a:latin typeface="Noto Sans CJK JP Regular"/>
                <a:cs typeface="Noto Sans CJK JP Regular"/>
              </a:rPr>
              <a:t>への</a:t>
            </a:r>
            <a:r>
              <a:rPr spc="-80" dirty="0">
                <a:latin typeface="Noto Sans CJK JP Regular"/>
                <a:cs typeface="Noto Sans CJK JP Regular"/>
              </a:rPr>
              <a:t>主</a:t>
            </a:r>
            <a:r>
              <a:rPr spc="-85" dirty="0">
                <a:latin typeface="Noto Sans CJK JP Regular"/>
                <a:cs typeface="Noto Sans CJK JP Regular"/>
              </a:rPr>
              <a:t>な</a:t>
            </a:r>
            <a:r>
              <a:rPr spc="-250" dirty="0">
                <a:latin typeface="Noto Sans CJK JP Regular"/>
                <a:cs typeface="Noto Sans CJK JP Regular"/>
              </a:rPr>
              <a:t>接続方法（例）</a:t>
            </a:r>
            <a:endParaRPr>
              <a:latin typeface="Noto Sans CJK JP Regular"/>
              <a:cs typeface="Noto Sans CJK JP Regular"/>
            </a:endParaRPr>
          </a:p>
        </p:txBody>
      </p:sp>
      <p:sp>
        <p:nvSpPr>
          <p:cNvPr id="6" name="object 6"/>
          <p:cNvSpPr/>
          <p:nvPr/>
        </p:nvSpPr>
        <p:spPr>
          <a:xfrm>
            <a:off x="794131" y="2065083"/>
            <a:ext cx="7554861" cy="240357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14227" y="4655340"/>
            <a:ext cx="7915271" cy="1280528"/>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xfrm>
            <a:off x="6457950" y="8151238"/>
            <a:ext cx="2057400" cy="204351"/>
          </a:xfrm>
          <a:prstGeom prst="rect">
            <a:avLst/>
          </a:prstGeom>
        </p:spPr>
        <p:txBody>
          <a:bodyPr vert="horz" wrap="square" lIns="0" tIns="0" rIns="0" bIns="0" rtlCol="0" anchor="ctr">
            <a:spAutoFit/>
          </a:bodyPr>
          <a:lstStyle/>
          <a:p>
            <a:pPr marL="25400">
              <a:lnSpc>
                <a:spcPts val="1650"/>
              </a:lnSpc>
            </a:pPr>
            <a:fld id="{81D60167-4931-47E6-BA6A-407CBD079E47}" type="slidenum">
              <a:rPr dirty="0"/>
              <a:pPr marL="25400">
                <a:lnSpc>
                  <a:spcPts val="1650"/>
                </a:lnSpc>
              </a:pPr>
              <a:t>15</a:t>
            </a:fld>
            <a:endParaRPr dirty="0"/>
          </a:p>
        </p:txBody>
      </p:sp>
      <p:sp>
        <p:nvSpPr>
          <p:cNvPr id="9" name="テキスト ボックス 8">
            <a:extLst>
              <a:ext uri="{FF2B5EF4-FFF2-40B4-BE49-F238E27FC236}">
                <a16:creationId xmlns:a16="http://schemas.microsoft.com/office/drawing/2014/main" id="{6C0AC28B-25CD-B68F-9DE3-0F29C5338D2D}"/>
              </a:ext>
            </a:extLst>
          </p:cNvPr>
          <p:cNvSpPr txBox="1"/>
          <p:nvPr/>
        </p:nvSpPr>
        <p:spPr>
          <a:xfrm>
            <a:off x="201478" y="449451"/>
            <a:ext cx="8632556" cy="369332"/>
          </a:xfrm>
          <a:prstGeom prst="rect">
            <a:avLst/>
          </a:prstGeom>
          <a:noFill/>
        </p:spPr>
        <p:txBody>
          <a:bodyPr wrap="square" rtlCol="0">
            <a:spAutoFit/>
          </a:bodyPr>
          <a:lstStyle/>
          <a:p>
            <a:r>
              <a:rPr kumimoji="1" lang="ja-JP" altLang="en-US" dirty="0"/>
              <a:t>購買代金の支払いについて自動化するにはＺＥＤＩが利用できるが・・</a:t>
            </a:r>
          </a:p>
        </p:txBody>
      </p:sp>
      <p:sp>
        <p:nvSpPr>
          <p:cNvPr id="10" name="object 2">
            <a:extLst>
              <a:ext uri="{FF2B5EF4-FFF2-40B4-BE49-F238E27FC236}">
                <a16:creationId xmlns:a16="http://schemas.microsoft.com/office/drawing/2014/main" id="{06C7C9ED-D629-EE3B-2638-ED3AC3D5F527}"/>
              </a:ext>
            </a:extLst>
          </p:cNvPr>
          <p:cNvSpPr txBox="1"/>
          <p:nvPr/>
        </p:nvSpPr>
        <p:spPr>
          <a:xfrm>
            <a:off x="5486400" y="1109931"/>
            <a:ext cx="3211514" cy="197490"/>
          </a:xfrm>
          <a:prstGeom prst="rect">
            <a:avLst/>
          </a:prstGeom>
        </p:spPr>
        <p:txBody>
          <a:bodyPr vert="horz" wrap="square" lIns="0" tIns="12700" rIns="0" bIns="0" rtlCol="0">
            <a:spAutoFit/>
          </a:bodyPr>
          <a:lstStyle/>
          <a:p>
            <a:pPr marL="12700">
              <a:lnSpc>
                <a:spcPct val="100000"/>
              </a:lnSpc>
              <a:spcBef>
                <a:spcPts val="100"/>
              </a:spcBef>
            </a:pPr>
            <a:r>
              <a:rPr sz="1200" spc="-30" dirty="0">
                <a:latin typeface="Noto Sans CJK JP Regular"/>
                <a:cs typeface="Noto Sans CJK JP Regular"/>
              </a:rPr>
              <a:t>一般社団法人全国銀行資金決済ネ</a:t>
            </a:r>
            <a:r>
              <a:rPr sz="1200" spc="-35" dirty="0">
                <a:latin typeface="Noto Sans CJK JP Regular"/>
                <a:cs typeface="Noto Sans CJK JP Regular"/>
              </a:rPr>
              <a:t>ッ</a:t>
            </a:r>
            <a:r>
              <a:rPr sz="1200" spc="-425" dirty="0">
                <a:latin typeface="Noto Sans CJK JP Regular"/>
                <a:cs typeface="Noto Sans CJK JP Regular"/>
              </a:rPr>
              <a:t>ト</a:t>
            </a:r>
            <a:r>
              <a:rPr sz="1200" spc="-80" dirty="0">
                <a:latin typeface="Noto Sans CJK JP Regular"/>
                <a:cs typeface="Noto Sans CJK JP Regular"/>
              </a:rPr>
              <a:t>ワ</a:t>
            </a:r>
            <a:r>
              <a:rPr sz="1200" spc="-55" dirty="0">
                <a:latin typeface="Noto Sans CJK JP Regular"/>
                <a:cs typeface="Noto Sans CJK JP Regular"/>
              </a:rPr>
              <a:t>ー</a:t>
            </a:r>
            <a:r>
              <a:rPr sz="1200" spc="-235" dirty="0">
                <a:latin typeface="Noto Sans CJK JP Regular"/>
                <a:cs typeface="Noto Sans CJK JP Regular"/>
              </a:rPr>
              <a:t>ク</a:t>
            </a:r>
            <a:endParaRPr sz="1200" dirty="0">
              <a:latin typeface="Noto Sans CJK JP Regular"/>
              <a:cs typeface="Noto Sans CJK JP Regul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829324"/>
            <a:ext cx="9144000" cy="5199352"/>
          </a:xfrm>
          <a:prstGeom prst="rect">
            <a:avLst/>
          </a:prstGeom>
        </p:spPr>
      </p:pic>
      <p:sp>
        <p:nvSpPr>
          <p:cNvPr id="3" name="タイトル 2"/>
          <p:cNvSpPr>
            <a:spLocks noGrp="1"/>
          </p:cNvSpPr>
          <p:nvPr>
            <p:ph type="title"/>
          </p:nvPr>
        </p:nvSpPr>
        <p:spPr>
          <a:xfrm>
            <a:off x="580524" y="166542"/>
            <a:ext cx="7886700" cy="582853"/>
          </a:xfrm>
        </p:spPr>
        <p:txBody>
          <a:bodyPr/>
          <a:lstStyle/>
          <a:p>
            <a:r>
              <a:rPr kumimoji="1" lang="en-US" altLang="ja-JP" dirty="0"/>
              <a:t>DADC</a:t>
            </a:r>
            <a:r>
              <a:rPr kumimoji="1" lang="ja-JP" altLang="en-US" dirty="0"/>
              <a:t>の受発注</a:t>
            </a:r>
            <a:r>
              <a:rPr kumimoji="1" lang="en-US" altLang="ja-JP" dirty="0"/>
              <a:t>QR</a:t>
            </a:r>
            <a:r>
              <a:rPr kumimoji="1" lang="ja-JP" altLang="en-US" dirty="0"/>
              <a:t>読み込みを入れたが</a:t>
            </a:r>
          </a:p>
        </p:txBody>
      </p:sp>
      <p:sp>
        <p:nvSpPr>
          <p:cNvPr id="4" name="右矢印 3"/>
          <p:cNvSpPr/>
          <p:nvPr/>
        </p:nvSpPr>
        <p:spPr>
          <a:xfrm rot="12911745">
            <a:off x="2041931" y="5335147"/>
            <a:ext cx="1168782" cy="694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48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8D151-2767-7F26-C5FC-517A26220390}"/>
              </a:ext>
            </a:extLst>
          </p:cNvPr>
          <p:cNvSpPr>
            <a:spLocks noGrp="1"/>
          </p:cNvSpPr>
          <p:nvPr>
            <p:ph type="title"/>
          </p:nvPr>
        </p:nvSpPr>
        <p:spPr>
          <a:xfrm>
            <a:off x="628650" y="365126"/>
            <a:ext cx="7886700" cy="797247"/>
          </a:xfrm>
        </p:spPr>
        <p:txBody>
          <a:bodyPr/>
          <a:lstStyle/>
          <a:p>
            <a:r>
              <a:rPr lang="ja-JP" altLang="en-US" dirty="0"/>
              <a:t>まとめ</a:t>
            </a:r>
          </a:p>
        </p:txBody>
      </p:sp>
      <p:sp>
        <p:nvSpPr>
          <p:cNvPr id="3" name="コンテンツ プレースホルダー 2">
            <a:extLst>
              <a:ext uri="{FF2B5EF4-FFF2-40B4-BE49-F238E27FC236}">
                <a16:creationId xmlns:a16="http://schemas.microsoft.com/office/drawing/2014/main" id="{769D6A5B-5691-7A21-AB33-88C13A287D57}"/>
              </a:ext>
            </a:extLst>
          </p:cNvPr>
          <p:cNvSpPr>
            <a:spLocks noGrp="1"/>
          </p:cNvSpPr>
          <p:nvPr>
            <p:ph idx="1"/>
          </p:nvPr>
        </p:nvSpPr>
        <p:spPr>
          <a:xfrm>
            <a:off x="628650" y="1162372"/>
            <a:ext cx="7886700" cy="5330501"/>
          </a:xfrm>
        </p:spPr>
        <p:txBody>
          <a:bodyPr>
            <a:normAutofit fontScale="55000" lnSpcReduction="20000"/>
          </a:bodyPr>
          <a:lstStyle/>
          <a:p>
            <a:r>
              <a:rPr lang="ja-JP" altLang="en-US" dirty="0"/>
              <a:t>今までの実証実験などの経験からすると、受発注のデータが電子化できれば、バックヤード業務の８０％近くがなくなる</a:t>
            </a:r>
            <a:endParaRPr lang="en-US" altLang="ja-JP" dirty="0"/>
          </a:p>
          <a:p>
            <a:r>
              <a:rPr lang="ja-JP" altLang="en-US" dirty="0"/>
              <a:t>ＰＥＰＰＯＬは適格請求データが電子化されただけであり、問題提起した時間の遅延への改善効果は限定的である</a:t>
            </a:r>
            <a:endParaRPr lang="en-US" altLang="ja-JP" dirty="0"/>
          </a:p>
          <a:p>
            <a:r>
              <a:rPr lang="ja-JP" altLang="en-US" dirty="0"/>
              <a:t>東南アジアで販売されている受発注プログラムにはＱＲがついているものもあるが、各社の規格であり互換性がない</a:t>
            </a:r>
            <a:endParaRPr lang="en-US" altLang="ja-JP" dirty="0"/>
          </a:p>
          <a:p>
            <a:r>
              <a:rPr lang="ja-JP" altLang="en-US" dirty="0"/>
              <a:t>いままで、ソフト開発に首を突っ込んできたが、多くの企業でこれがいると声高に主張されたものがほとんど使われていないのはなぜか</a:t>
            </a:r>
            <a:endParaRPr lang="en-US" altLang="ja-JP" dirty="0"/>
          </a:p>
          <a:p>
            <a:r>
              <a:rPr lang="ja-JP" altLang="en-US" dirty="0"/>
              <a:t>従前の手書きの時代に某社の定型帳票類で足りていた事からすれば、基本的に必要な項目はそれらで足りる。それ以外は企業間で項目の順位をつけるか、それのみタグをつけるかすればいい</a:t>
            </a:r>
            <a:endParaRPr lang="en-US" altLang="ja-JP" dirty="0"/>
          </a:p>
          <a:p>
            <a:r>
              <a:rPr lang="ja-JP" altLang="en-US" dirty="0"/>
              <a:t>電子帳簿保存法で税務調査のために必要な情報を記録するように指示があるが、受注、発注、等１取引１データで処理すれば、消費税の合計、端数問題も解決可能である。また対応表を準備すればクリアできる</a:t>
            </a:r>
            <a:endParaRPr lang="en-US" altLang="ja-JP" dirty="0"/>
          </a:p>
          <a:p>
            <a:r>
              <a:rPr lang="ja-JP" altLang="en-US" dirty="0"/>
              <a:t>ＱＲコードを読み込ませる作業は、単純作業であり１手順で済むが、数量違い、品番違い、部分納品などは手作業で補正する必要があり、エクセルで対応よりは、スマホまたはタブレットで対応しないと即時入力に対応できない。エクセルで完結させるのは難しい</a:t>
            </a:r>
            <a:endParaRPr lang="en-US" altLang="ja-JP" dirty="0"/>
          </a:p>
          <a:p>
            <a:r>
              <a:rPr lang="ja-JP" altLang="en-US" dirty="0"/>
              <a:t>現状では、エクセルデータのうち、購買確定データから金融ＥＤＩに接続するには調整が必要であるが、既に実証実験の経験があるので、可能であれば、仕入れ代金の支払い作業の自動化を試みたい</a:t>
            </a:r>
            <a:endParaRPr lang="en-US" altLang="ja-JP" dirty="0"/>
          </a:p>
          <a:p>
            <a:r>
              <a:rPr lang="ja-JP" altLang="en-US" dirty="0"/>
              <a:t>ＤＡＤＣのプランおなかに、ＱＲコードを利用することを組み込むところまでの下準備はしている</a:t>
            </a:r>
            <a:endParaRPr lang="en-US" altLang="ja-JP" dirty="0"/>
          </a:p>
          <a:p>
            <a:r>
              <a:rPr lang="ja-JP" altLang="en-US" dirty="0"/>
              <a:t>どこまで皆さんの協力が得られるかである</a:t>
            </a:r>
            <a:endParaRPr lang="en-US" altLang="ja-JP" dirty="0"/>
          </a:p>
          <a:p>
            <a:endParaRPr lang="en-US" altLang="ja-JP" dirty="0"/>
          </a:p>
        </p:txBody>
      </p:sp>
    </p:spTree>
    <p:extLst>
      <p:ext uri="{BB962C8B-B14F-4D97-AF65-F5344CB8AC3E}">
        <p14:creationId xmlns:p14="http://schemas.microsoft.com/office/powerpoint/2010/main" val="378998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1DC56FF-3893-E5FB-F6B9-320CFFE5F5A6}"/>
              </a:ext>
            </a:extLst>
          </p:cNvPr>
          <p:cNvSpPr txBox="1"/>
          <p:nvPr/>
        </p:nvSpPr>
        <p:spPr>
          <a:xfrm>
            <a:off x="325464" y="402956"/>
            <a:ext cx="8400082" cy="6186309"/>
          </a:xfrm>
          <a:prstGeom prst="rect">
            <a:avLst/>
          </a:prstGeom>
          <a:noFill/>
        </p:spPr>
        <p:txBody>
          <a:bodyPr wrap="square" rtlCol="0">
            <a:spAutoFit/>
          </a:bodyPr>
          <a:lstStyle/>
          <a:p>
            <a:r>
              <a:rPr kumimoji="1" lang="ja-JP" altLang="en-US" dirty="0"/>
              <a:t>はじめに</a:t>
            </a:r>
            <a:endParaRPr kumimoji="1" lang="en-US" altLang="ja-JP" dirty="0"/>
          </a:p>
          <a:p>
            <a:endParaRPr kumimoji="1" lang="en-US" altLang="ja-JP" dirty="0"/>
          </a:p>
          <a:p>
            <a:endParaRPr kumimoji="1" lang="en-US" altLang="ja-JP" dirty="0"/>
          </a:p>
          <a:p>
            <a:r>
              <a:rPr kumimoji="1" lang="ja-JP" altLang="en-US" dirty="0"/>
              <a:t>なぜ、自ら発注して仕入れているのに、仕入金額の確定に</a:t>
            </a:r>
            <a:r>
              <a:rPr kumimoji="1" lang="en-US" altLang="ja-JP" dirty="0"/>
              <a:t>1</a:t>
            </a:r>
            <a:r>
              <a:rPr kumimoji="1" lang="ja-JP" altLang="en-US" dirty="0"/>
              <a:t>から</a:t>
            </a:r>
            <a:r>
              <a:rPr kumimoji="1" lang="en-US" altLang="ja-JP" dirty="0"/>
              <a:t>1.5</a:t>
            </a:r>
            <a:r>
              <a:rPr kumimoji="1" lang="ja-JP" altLang="en-US" dirty="0"/>
              <a:t>ヶ月要するのが常態なのか</a:t>
            </a:r>
            <a:endParaRPr kumimoji="1" lang="en-US" altLang="ja-JP" dirty="0"/>
          </a:p>
          <a:p>
            <a:endParaRPr kumimoji="1" lang="en-US" altLang="ja-JP" dirty="0"/>
          </a:p>
          <a:p>
            <a:r>
              <a:rPr kumimoji="1" lang="ja-JP" altLang="en-US" dirty="0"/>
              <a:t>なぜ、取引先から請求書が届かないと、仕入れ金額が確定できないのか</a:t>
            </a:r>
            <a:endParaRPr kumimoji="1" lang="en-US" altLang="ja-JP" dirty="0"/>
          </a:p>
          <a:p>
            <a:endParaRPr kumimoji="1" lang="en-US" altLang="ja-JP" dirty="0"/>
          </a:p>
          <a:p>
            <a:r>
              <a:rPr kumimoji="1" lang="ja-JP" altLang="en-US" dirty="0"/>
              <a:t>なぜ、仕入れ先への購買代金の支払いが遅延するのか</a:t>
            </a:r>
            <a:endParaRPr kumimoji="1" lang="en-US" altLang="ja-JP" dirty="0"/>
          </a:p>
          <a:p>
            <a:endParaRPr kumimoji="1" lang="en-US" altLang="ja-JP" dirty="0"/>
          </a:p>
          <a:p>
            <a:r>
              <a:rPr kumimoji="1" lang="ja-JP" altLang="en-US" dirty="0"/>
              <a:t>なぜ、在庫の数値確定に時間がかかるのか</a:t>
            </a:r>
            <a:endParaRPr kumimoji="1" lang="en-US" altLang="ja-JP" dirty="0"/>
          </a:p>
          <a:p>
            <a:endParaRPr kumimoji="1" lang="en-US" altLang="ja-JP" dirty="0"/>
          </a:p>
          <a:p>
            <a:r>
              <a:rPr kumimoji="1" lang="ja-JP" altLang="en-US" dirty="0"/>
              <a:t>この問題は、いわゆる発注点でのデータ化の問題かもしれない</a:t>
            </a:r>
            <a:endParaRPr kumimoji="1" lang="en-US" altLang="ja-JP" dirty="0"/>
          </a:p>
          <a:p>
            <a:endParaRPr kumimoji="1" lang="en-US" altLang="ja-JP" dirty="0"/>
          </a:p>
          <a:p>
            <a:r>
              <a:rPr kumimoji="1" lang="ja-JP" altLang="en-US" dirty="0"/>
              <a:t>このような、疑問の一つの手がかりとして、企業の中で行われている、いわゆる３段階突合作業に原因があるのではと思い、いろいろな試みをしてきた</a:t>
            </a:r>
            <a:endParaRPr kumimoji="1" lang="en-US" altLang="ja-JP" dirty="0"/>
          </a:p>
          <a:p>
            <a:endParaRPr kumimoji="1" lang="en-US" altLang="ja-JP" dirty="0"/>
          </a:p>
          <a:p>
            <a:r>
              <a:rPr kumimoji="1" lang="ja-JP" altLang="en-US" dirty="0"/>
              <a:t>他の要因として、社内で使用している情報システムの設計に課題があるのではと思い検討してきた</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50836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7000" y="189000"/>
            <a:ext cx="8325000" cy="560439"/>
          </a:xfrm>
        </p:spPr>
        <p:txBody>
          <a:bodyPr>
            <a:normAutofit fontScale="90000"/>
          </a:bodyPr>
          <a:lstStyle/>
          <a:p>
            <a:pPr algn="ctr"/>
            <a:r>
              <a:rPr lang="ja-JP" altLang="en-US" sz="2800" dirty="0"/>
              <a:t>受発注の</a:t>
            </a:r>
            <a:r>
              <a:rPr kumimoji="1" lang="ja-JP" altLang="en-US" sz="2800" dirty="0"/>
              <a:t>現場作業の現状（製造部分は除外）３段階突合</a:t>
            </a:r>
          </a:p>
        </p:txBody>
      </p:sp>
      <p:sp>
        <p:nvSpPr>
          <p:cNvPr id="157" name="角丸四角形 168023"/>
          <p:cNvSpPr>
            <a:spLocks noChangeArrowheads="1"/>
          </p:cNvSpPr>
          <p:nvPr/>
        </p:nvSpPr>
        <p:spPr bwMode="auto">
          <a:xfrm flipH="1">
            <a:off x="5160272" y="1025752"/>
            <a:ext cx="3473360" cy="3528248"/>
          </a:xfrm>
          <a:prstGeom prst="roundRect">
            <a:avLst>
              <a:gd name="adj" fmla="val 5579"/>
            </a:avLst>
          </a:prstGeom>
          <a:noFill/>
          <a:ln w="31750" algn="ctr">
            <a:solidFill>
              <a:srgbClr val="FFC000"/>
            </a:solidFill>
            <a:round/>
            <a:headEnd/>
            <a:tailEnd/>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en-US" sz="1350" u="none">
              <a:latin typeface="Arial" panose="020B0604020202020204" pitchFamily="34" charset="0"/>
              <a:ea typeface="MS UI Gothic" panose="020B0600070205080204" pitchFamily="50" charset="-128"/>
            </a:endParaRPr>
          </a:p>
        </p:txBody>
      </p:sp>
      <p:sp>
        <p:nvSpPr>
          <p:cNvPr id="162" name="角丸四角形 161"/>
          <p:cNvSpPr/>
          <p:nvPr/>
        </p:nvSpPr>
        <p:spPr>
          <a:xfrm>
            <a:off x="1017000" y="1044000"/>
            <a:ext cx="3510000" cy="3420000"/>
          </a:xfrm>
          <a:prstGeom prst="roundRect">
            <a:avLst>
              <a:gd name="adj" fmla="val 6919"/>
            </a:avLst>
          </a:prstGeom>
          <a:noFill/>
          <a:ln w="34925">
            <a:solidFill>
              <a:srgbClr val="92C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ひし形 163"/>
          <p:cNvSpPr/>
          <p:nvPr/>
        </p:nvSpPr>
        <p:spPr>
          <a:xfrm>
            <a:off x="1737000" y="2439000"/>
            <a:ext cx="1215000" cy="7650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5" name="グループ化 64"/>
          <p:cNvGrpSpPr>
            <a:grpSpLocks/>
          </p:cNvGrpSpPr>
          <p:nvPr/>
        </p:nvGrpSpPr>
        <p:grpSpPr bwMode="auto">
          <a:xfrm flipH="1">
            <a:off x="3267000" y="1899000"/>
            <a:ext cx="3105000" cy="45719"/>
            <a:chOff x="4606049" y="3408993"/>
            <a:chExt cx="2466060" cy="134211"/>
          </a:xfrm>
          <a:scene3d>
            <a:camera prst="orthographicFront">
              <a:rot lat="0" lon="0" rev="0"/>
            </a:camera>
            <a:lightRig rig="threePt" dir="t"/>
          </a:scene3d>
        </p:grpSpPr>
        <p:cxnSp>
          <p:nvCxnSpPr>
            <p:cNvPr id="167" name="直線矢印コネクタ 60"/>
            <p:cNvCxnSpPr>
              <a:cxnSpLocks noChangeShapeType="1"/>
            </p:cNvCxnSpPr>
            <p:nvPr/>
          </p:nvCxnSpPr>
          <p:spPr bwMode="auto">
            <a:xfrm flipH="1">
              <a:off x="4606049" y="3454336"/>
              <a:ext cx="2466060" cy="65942"/>
            </a:xfrm>
            <a:prstGeom prst="straightConnector1">
              <a:avLst/>
            </a:prstGeom>
            <a:noFill/>
            <a:ln w="69850" algn="ctr">
              <a:solidFill>
                <a:srgbClr val="3366CC"/>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直線コネクタ 61"/>
            <p:cNvCxnSpPr>
              <a:cxnSpLocks noChangeShapeType="1"/>
            </p:cNvCxnSpPr>
            <p:nvPr/>
          </p:nvCxnSpPr>
          <p:spPr bwMode="auto">
            <a:xfrm flipH="1">
              <a:off x="4724300" y="3408993"/>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62"/>
            <p:cNvCxnSpPr>
              <a:cxnSpLocks noChangeShapeType="1"/>
            </p:cNvCxnSpPr>
            <p:nvPr/>
          </p:nvCxnSpPr>
          <p:spPr bwMode="auto">
            <a:xfrm flipH="1">
              <a:off x="4724300" y="3543204"/>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7" name="Group 7"/>
          <p:cNvGrpSpPr>
            <a:grpSpLocks/>
          </p:cNvGrpSpPr>
          <p:nvPr/>
        </p:nvGrpSpPr>
        <p:grpSpPr bwMode="auto">
          <a:xfrm flipH="1">
            <a:off x="2727000" y="1740221"/>
            <a:ext cx="519113" cy="345281"/>
            <a:chOff x="2002" y="3525"/>
            <a:chExt cx="314" cy="239"/>
          </a:xfrm>
          <a:scene3d>
            <a:camera prst="orthographicFront">
              <a:rot lat="0" lon="0" rev="0"/>
            </a:camera>
            <a:lightRig rig="threePt" dir="t"/>
          </a:scene3d>
        </p:grpSpPr>
        <p:sp>
          <p:nvSpPr>
            <p:cNvPr id="178" name="AutoShape 8" descr="右上がり対角線 (太)"/>
            <p:cNvSpPr>
              <a:spLocks noChangeArrowheads="1"/>
            </p:cNvSpPr>
            <p:nvPr/>
          </p:nvSpPr>
          <p:spPr bwMode="auto">
            <a:xfrm>
              <a:off x="2002"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79" name="AutoShape 9" descr="右上がり対角線 (太)"/>
            <p:cNvSpPr>
              <a:spLocks noChangeArrowheads="1"/>
            </p:cNvSpPr>
            <p:nvPr/>
          </p:nvSpPr>
          <p:spPr bwMode="auto">
            <a:xfrm>
              <a:off x="2002" y="352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80" name="AutoShape 10" descr="右上がり対角線 (太)"/>
            <p:cNvSpPr>
              <a:spLocks noChangeArrowheads="1"/>
            </p:cNvSpPr>
            <p:nvPr/>
          </p:nvSpPr>
          <p:spPr bwMode="auto">
            <a:xfrm>
              <a:off x="2123"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81" name="AutoShape 11" descr="右上がり対角線 (太)"/>
            <p:cNvSpPr>
              <a:spLocks noChangeArrowheads="1"/>
            </p:cNvSpPr>
            <p:nvPr/>
          </p:nvSpPr>
          <p:spPr bwMode="auto">
            <a:xfrm>
              <a:off x="2123" y="3531"/>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grpSp>
      <p:grpSp>
        <p:nvGrpSpPr>
          <p:cNvPr id="184" name="Group 7"/>
          <p:cNvGrpSpPr>
            <a:grpSpLocks/>
          </p:cNvGrpSpPr>
          <p:nvPr/>
        </p:nvGrpSpPr>
        <p:grpSpPr bwMode="auto">
          <a:xfrm flipH="1">
            <a:off x="6417000" y="1830221"/>
            <a:ext cx="519113" cy="345281"/>
            <a:chOff x="2002" y="3525"/>
            <a:chExt cx="314" cy="239"/>
          </a:xfrm>
          <a:scene3d>
            <a:camera prst="orthographicFront">
              <a:rot lat="0" lon="0" rev="0"/>
            </a:camera>
            <a:lightRig rig="threePt" dir="t"/>
          </a:scene3d>
        </p:grpSpPr>
        <p:sp>
          <p:nvSpPr>
            <p:cNvPr id="191" name="AutoShape 8" descr="右上がり対角線 (太)"/>
            <p:cNvSpPr>
              <a:spLocks noChangeArrowheads="1"/>
            </p:cNvSpPr>
            <p:nvPr/>
          </p:nvSpPr>
          <p:spPr bwMode="auto">
            <a:xfrm>
              <a:off x="2002"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94" name="AutoShape 9" descr="右上がり対角線 (太)"/>
            <p:cNvSpPr>
              <a:spLocks noChangeArrowheads="1"/>
            </p:cNvSpPr>
            <p:nvPr/>
          </p:nvSpPr>
          <p:spPr bwMode="auto">
            <a:xfrm>
              <a:off x="2002" y="352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99" name="AutoShape 10" descr="右上がり対角線 (太)"/>
            <p:cNvSpPr>
              <a:spLocks noChangeArrowheads="1"/>
            </p:cNvSpPr>
            <p:nvPr/>
          </p:nvSpPr>
          <p:spPr bwMode="auto">
            <a:xfrm>
              <a:off x="2123"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202" name="AutoShape 11" descr="右上がり対角線 (太)"/>
            <p:cNvSpPr>
              <a:spLocks noChangeArrowheads="1"/>
            </p:cNvSpPr>
            <p:nvPr/>
          </p:nvSpPr>
          <p:spPr bwMode="auto">
            <a:xfrm>
              <a:off x="2123" y="3531"/>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grpSp>
      <p:grpSp>
        <p:nvGrpSpPr>
          <p:cNvPr id="225" name="グループ化 64"/>
          <p:cNvGrpSpPr>
            <a:grpSpLocks/>
          </p:cNvGrpSpPr>
          <p:nvPr/>
        </p:nvGrpSpPr>
        <p:grpSpPr bwMode="auto">
          <a:xfrm flipH="1">
            <a:off x="6957000" y="1944000"/>
            <a:ext cx="1485000" cy="45719"/>
            <a:chOff x="4606049" y="3408993"/>
            <a:chExt cx="2466060" cy="134211"/>
          </a:xfrm>
          <a:scene3d>
            <a:camera prst="orthographicFront">
              <a:rot lat="0" lon="0" rev="0"/>
            </a:camera>
            <a:lightRig rig="threePt" dir="t"/>
          </a:scene3d>
        </p:grpSpPr>
        <p:cxnSp>
          <p:nvCxnSpPr>
            <p:cNvPr id="226" name="直線矢印コネクタ 60"/>
            <p:cNvCxnSpPr>
              <a:cxnSpLocks noChangeShapeType="1"/>
            </p:cNvCxnSpPr>
            <p:nvPr/>
          </p:nvCxnSpPr>
          <p:spPr bwMode="auto">
            <a:xfrm flipH="1">
              <a:off x="4606049" y="3454336"/>
              <a:ext cx="2466060" cy="65942"/>
            </a:xfrm>
            <a:prstGeom prst="straightConnector1">
              <a:avLst/>
            </a:prstGeom>
            <a:noFill/>
            <a:ln w="69850" algn="ctr">
              <a:solidFill>
                <a:srgbClr val="3366CC"/>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直線コネクタ 61"/>
            <p:cNvCxnSpPr>
              <a:cxnSpLocks noChangeShapeType="1"/>
            </p:cNvCxnSpPr>
            <p:nvPr/>
          </p:nvCxnSpPr>
          <p:spPr bwMode="auto">
            <a:xfrm flipH="1">
              <a:off x="4724300" y="3408993"/>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直線コネクタ 62"/>
            <p:cNvCxnSpPr>
              <a:cxnSpLocks noChangeShapeType="1"/>
            </p:cNvCxnSpPr>
            <p:nvPr/>
          </p:nvCxnSpPr>
          <p:spPr bwMode="auto">
            <a:xfrm flipH="1">
              <a:off x="4724300" y="3543204"/>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42" name="Picture 121" descr="トラック２"/>
          <p:cNvPicPr>
            <a:picLocks noChangeAspect="1" noChangeArrowheads="1"/>
          </p:cNvPicPr>
          <p:nvPr/>
        </p:nvPicPr>
        <p:blipFill>
          <a:blip r:embed="rId3">
            <a:extLst>
              <a:ext uri="{28A0092B-C50C-407E-A947-70E740481C1C}">
                <a14:useLocalDpi xmlns:a14="http://schemas.microsoft.com/office/drawing/2010/main" val="0"/>
              </a:ext>
            </a:extLst>
          </a:blip>
          <a:srcRect l="11099" t="-2" r="6277" b="4573"/>
          <a:stretch>
            <a:fillRect/>
          </a:stretch>
        </p:blipFill>
        <p:spPr bwMode="auto">
          <a:xfrm>
            <a:off x="4437000" y="1809000"/>
            <a:ext cx="977541" cy="63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3" name="ひし形 242"/>
          <p:cNvSpPr/>
          <p:nvPr/>
        </p:nvSpPr>
        <p:spPr>
          <a:xfrm>
            <a:off x="2997000" y="2439000"/>
            <a:ext cx="1305000" cy="76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917000" y="2619000"/>
            <a:ext cx="1080000" cy="400110"/>
          </a:xfrm>
          <a:prstGeom prst="rect">
            <a:avLst/>
          </a:prstGeom>
          <a:noFill/>
        </p:spPr>
        <p:txBody>
          <a:bodyPr wrap="square" rtlCol="0">
            <a:spAutoFit/>
          </a:bodyPr>
          <a:lstStyle/>
          <a:p>
            <a:r>
              <a:rPr kumimoji="1" lang="ja-JP" altLang="en-US" b="1" u="none" dirty="0">
                <a:solidFill>
                  <a:srgbClr val="FF0000"/>
                </a:solidFill>
              </a:rPr>
              <a:t>品違い</a:t>
            </a:r>
          </a:p>
        </p:txBody>
      </p:sp>
      <p:sp>
        <p:nvSpPr>
          <p:cNvPr id="245" name="テキスト ボックス 244"/>
          <p:cNvSpPr txBox="1"/>
          <p:nvPr/>
        </p:nvSpPr>
        <p:spPr>
          <a:xfrm>
            <a:off x="3177000" y="2619000"/>
            <a:ext cx="1080000" cy="400110"/>
          </a:xfrm>
          <a:prstGeom prst="rect">
            <a:avLst/>
          </a:prstGeom>
          <a:noFill/>
        </p:spPr>
        <p:txBody>
          <a:bodyPr wrap="square" rtlCol="0">
            <a:spAutoFit/>
          </a:bodyPr>
          <a:lstStyle/>
          <a:p>
            <a:r>
              <a:rPr kumimoji="1" lang="ja-JP" altLang="en-US" b="1" u="none" dirty="0">
                <a:solidFill>
                  <a:srgbClr val="FF0000"/>
                </a:solidFill>
              </a:rPr>
              <a:t>数違い</a:t>
            </a: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5974" t="21241" r="63938" b="28337"/>
          <a:stretch/>
        </p:blipFill>
        <p:spPr>
          <a:xfrm>
            <a:off x="882000" y="2619000"/>
            <a:ext cx="866995" cy="1305714"/>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37500" t="27542" r="33679" b="17407"/>
          <a:stretch/>
        </p:blipFill>
        <p:spPr>
          <a:xfrm>
            <a:off x="7947000" y="2709000"/>
            <a:ext cx="955740" cy="1095343"/>
          </a:xfrm>
          <a:prstGeom prst="rect">
            <a:avLst/>
          </a:prstGeom>
        </p:spPr>
      </p:pic>
      <p:grpSp>
        <p:nvGrpSpPr>
          <p:cNvPr id="30" name="グループ化 29"/>
          <p:cNvGrpSpPr/>
          <p:nvPr/>
        </p:nvGrpSpPr>
        <p:grpSpPr>
          <a:xfrm>
            <a:off x="3672000" y="3564000"/>
            <a:ext cx="900000" cy="630000"/>
            <a:chOff x="2817000" y="3069000"/>
            <a:chExt cx="675000" cy="459467"/>
          </a:xfrm>
        </p:grpSpPr>
        <p:sp>
          <p:nvSpPr>
            <p:cNvPr id="249" name="フローチャート: 書類 25"/>
            <p:cNvSpPr>
              <a:spLocks noChangeArrowheads="1"/>
            </p:cNvSpPr>
            <p:nvPr/>
          </p:nvSpPr>
          <p:spPr bwMode="auto">
            <a:xfrm flipH="1">
              <a:off x="2817000" y="3069000"/>
              <a:ext cx="604191" cy="459467"/>
            </a:xfrm>
            <a:prstGeom prst="flowChartDocument">
              <a:avLst/>
            </a:prstGeom>
            <a:solidFill>
              <a:srgbClr val="FFFFCC"/>
            </a:solidFill>
            <a:ln w="9525" algn="ctr">
              <a:solidFill>
                <a:schemeClr val="tx1"/>
              </a:solidFill>
              <a:round/>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lgn="ctr">
                <a:defRPr/>
              </a:pPr>
              <a:endParaRPr lang="ja-JP" altLang="en-US" sz="1500" u="none"/>
            </a:p>
          </p:txBody>
        </p:sp>
        <p:sp>
          <p:nvSpPr>
            <p:cNvPr id="250" name="テキスト ボックス 26"/>
            <p:cNvSpPr txBox="1">
              <a:spLocks noChangeArrowheads="1"/>
            </p:cNvSpPr>
            <p:nvPr/>
          </p:nvSpPr>
          <p:spPr bwMode="auto">
            <a:xfrm flipH="1">
              <a:off x="2817000" y="3114000"/>
              <a:ext cx="675000" cy="246912"/>
            </a:xfrm>
            <a:prstGeom prst="rect">
              <a:avLst/>
            </a:prstGeom>
            <a:noFill/>
            <a:ln>
              <a:noFill/>
            </a:ln>
            <a:scene3d>
              <a:camera prst="orthographicFront">
                <a:rot lat="0" lon="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defRPr/>
              </a:pPr>
              <a:r>
                <a:rPr kumimoji="1" lang="ja-JP" altLang="en-US" sz="1600" u="none" dirty="0"/>
                <a:t>受領書</a:t>
              </a:r>
            </a:p>
          </p:txBody>
        </p:sp>
      </p:grpSp>
      <p:grpSp>
        <p:nvGrpSpPr>
          <p:cNvPr id="20" name="グループ化 19"/>
          <p:cNvGrpSpPr/>
          <p:nvPr/>
        </p:nvGrpSpPr>
        <p:grpSpPr>
          <a:xfrm>
            <a:off x="2862000" y="3564000"/>
            <a:ext cx="675000" cy="495000"/>
            <a:chOff x="1962000" y="3294000"/>
            <a:chExt cx="720001" cy="495000"/>
          </a:xfrm>
        </p:grpSpPr>
        <p:sp>
          <p:nvSpPr>
            <p:cNvPr id="259" name="フローチャート: 書類 31"/>
            <p:cNvSpPr>
              <a:spLocks noChangeArrowheads="1"/>
            </p:cNvSpPr>
            <p:nvPr/>
          </p:nvSpPr>
          <p:spPr bwMode="auto">
            <a:xfrm flipH="1">
              <a:off x="1962000" y="3294000"/>
              <a:ext cx="649192" cy="495000"/>
            </a:xfrm>
            <a:prstGeom prst="flowChartDocument">
              <a:avLst/>
            </a:prstGeom>
            <a:solidFill>
              <a:srgbClr val="CCFFCC"/>
            </a:solidFill>
            <a:ln w="9525" algn="ctr">
              <a:solidFill>
                <a:schemeClr val="tx1"/>
              </a:solidFill>
              <a:round/>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lgn="ctr">
                <a:defRPr/>
              </a:pPr>
              <a:endParaRPr lang="ja-JP" altLang="en-US" sz="1500" u="none"/>
            </a:p>
          </p:txBody>
        </p:sp>
        <p:sp>
          <p:nvSpPr>
            <p:cNvPr id="260" name="テキスト ボックス 32"/>
            <p:cNvSpPr txBox="1">
              <a:spLocks noChangeArrowheads="1"/>
            </p:cNvSpPr>
            <p:nvPr/>
          </p:nvSpPr>
          <p:spPr bwMode="auto">
            <a:xfrm flipH="1">
              <a:off x="1962000" y="3339000"/>
              <a:ext cx="720001" cy="276999"/>
            </a:xfrm>
            <a:prstGeom prst="rect">
              <a:avLst/>
            </a:prstGeom>
            <a:noFill/>
            <a:ln>
              <a:noFill/>
            </a:ln>
            <a:scene3d>
              <a:camera prst="orthographicFront">
                <a:rot lat="0" lon="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defRPr/>
              </a:pPr>
              <a:r>
                <a:rPr kumimoji="1" lang="ja-JP" altLang="en-US" sz="1200" u="none" dirty="0"/>
                <a:t>納品書</a:t>
              </a:r>
              <a:endParaRPr kumimoji="1" lang="ja-JP" altLang="en-US" sz="1800" u="none" dirty="0"/>
            </a:p>
          </p:txBody>
        </p:sp>
      </p:grpSp>
      <p:grpSp>
        <p:nvGrpSpPr>
          <p:cNvPr id="12" name="グループ化 11"/>
          <p:cNvGrpSpPr/>
          <p:nvPr/>
        </p:nvGrpSpPr>
        <p:grpSpPr>
          <a:xfrm>
            <a:off x="1827000" y="3564000"/>
            <a:ext cx="1035000" cy="675000"/>
            <a:chOff x="747000" y="3429000"/>
            <a:chExt cx="855002" cy="540000"/>
          </a:xfrm>
        </p:grpSpPr>
        <p:sp>
          <p:nvSpPr>
            <p:cNvPr id="262" name="フローチャート: 書類 31"/>
            <p:cNvSpPr>
              <a:spLocks noChangeArrowheads="1"/>
            </p:cNvSpPr>
            <p:nvPr/>
          </p:nvSpPr>
          <p:spPr bwMode="auto">
            <a:xfrm flipH="1">
              <a:off x="747001" y="3429000"/>
              <a:ext cx="720000" cy="540000"/>
            </a:xfrm>
            <a:prstGeom prst="flowChartDocument">
              <a:avLst/>
            </a:prstGeom>
            <a:solidFill>
              <a:srgbClr val="FFDDFD"/>
            </a:solidFill>
            <a:ln w="9525" algn="ctr">
              <a:solidFill>
                <a:schemeClr val="tx1"/>
              </a:solidFill>
              <a:round/>
              <a:headEnd/>
              <a:tailEnd/>
            </a:ln>
            <a:effectLst/>
            <a:scene3d>
              <a:camera prst="orthographicFront">
                <a:rot lat="0" lon="0" rev="0"/>
              </a:camera>
              <a:lightRig rig="threePt" dir="t"/>
            </a:scene3d>
          </p:spPr>
          <p:txBody>
            <a:bodyPr wrap="none" anchor="ct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lgn="ctr">
                <a:defRPr/>
              </a:pPr>
              <a:endParaRPr lang="ja-JP" altLang="en-US" sz="1500" u="none"/>
            </a:p>
          </p:txBody>
        </p:sp>
        <p:sp>
          <p:nvSpPr>
            <p:cNvPr id="263" name="テキスト ボックス 32"/>
            <p:cNvSpPr txBox="1">
              <a:spLocks noChangeArrowheads="1"/>
            </p:cNvSpPr>
            <p:nvPr/>
          </p:nvSpPr>
          <p:spPr bwMode="auto">
            <a:xfrm flipH="1">
              <a:off x="747000" y="3429000"/>
              <a:ext cx="855002" cy="418576"/>
            </a:xfrm>
            <a:prstGeom prst="rect">
              <a:avLst/>
            </a:prstGeom>
            <a:noFill/>
            <a:ln>
              <a:noFill/>
            </a:ln>
            <a:scene3d>
              <a:camera prst="orthographicFront">
                <a:rot lat="0" lon="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defRPr/>
              </a:pPr>
              <a:r>
                <a:rPr kumimoji="1" lang="ja-JP" altLang="en-US" sz="1400" u="none" dirty="0"/>
                <a:t>出庫</a:t>
              </a:r>
              <a:r>
                <a:rPr kumimoji="1" lang="en-US" altLang="ja-JP" sz="1400" u="none" dirty="0"/>
                <a:t>/</a:t>
              </a:r>
            </a:p>
            <a:p>
              <a:pPr>
                <a:defRPr/>
              </a:pPr>
              <a:r>
                <a:rPr kumimoji="1" lang="ja-JP" altLang="en-US" sz="1400" u="none" dirty="0"/>
                <a:t>売上伝票</a:t>
              </a:r>
              <a:endParaRPr kumimoji="1" lang="ja-JP" altLang="en-US" u="none" dirty="0"/>
            </a:p>
          </p:txBody>
        </p:sp>
      </p:grpSp>
      <p:grpSp>
        <p:nvGrpSpPr>
          <p:cNvPr id="34" name="グループ化 33"/>
          <p:cNvGrpSpPr/>
          <p:nvPr/>
        </p:nvGrpSpPr>
        <p:grpSpPr>
          <a:xfrm>
            <a:off x="5247000" y="2529000"/>
            <a:ext cx="1170000" cy="585000"/>
            <a:chOff x="5382000" y="2034000"/>
            <a:chExt cx="1170000" cy="585000"/>
          </a:xfrm>
        </p:grpSpPr>
        <p:sp>
          <p:nvSpPr>
            <p:cNvPr id="264" name="ひし形 263"/>
            <p:cNvSpPr/>
            <p:nvPr/>
          </p:nvSpPr>
          <p:spPr>
            <a:xfrm>
              <a:off x="5382000" y="2034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テキスト ボックス 264"/>
            <p:cNvSpPr txBox="1"/>
            <p:nvPr/>
          </p:nvSpPr>
          <p:spPr>
            <a:xfrm>
              <a:off x="5472000" y="2169000"/>
              <a:ext cx="1080000" cy="338554"/>
            </a:xfrm>
            <a:prstGeom prst="rect">
              <a:avLst/>
            </a:prstGeom>
            <a:noFill/>
          </p:spPr>
          <p:txBody>
            <a:bodyPr wrap="square" rtlCol="0">
              <a:spAutoFit/>
            </a:bodyPr>
            <a:lstStyle/>
            <a:p>
              <a:r>
                <a:rPr kumimoji="1" lang="ja-JP" altLang="en-US" sz="1600" b="1" u="none" dirty="0">
                  <a:solidFill>
                    <a:srgbClr val="FF0000"/>
                  </a:solidFill>
                </a:rPr>
                <a:t>発注済？</a:t>
              </a:r>
            </a:p>
          </p:txBody>
        </p:sp>
      </p:grpSp>
      <p:grpSp>
        <p:nvGrpSpPr>
          <p:cNvPr id="33" name="グループ化 32"/>
          <p:cNvGrpSpPr/>
          <p:nvPr/>
        </p:nvGrpSpPr>
        <p:grpSpPr>
          <a:xfrm>
            <a:off x="6327000" y="2529000"/>
            <a:ext cx="1170000" cy="585000"/>
            <a:chOff x="6417000" y="2034000"/>
            <a:chExt cx="1170000" cy="585000"/>
          </a:xfrm>
        </p:grpSpPr>
        <p:sp>
          <p:nvSpPr>
            <p:cNvPr id="266" name="ひし形 265"/>
            <p:cNvSpPr/>
            <p:nvPr/>
          </p:nvSpPr>
          <p:spPr>
            <a:xfrm>
              <a:off x="6417000" y="2034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テキスト ボックス 268"/>
            <p:cNvSpPr txBox="1"/>
            <p:nvPr/>
          </p:nvSpPr>
          <p:spPr>
            <a:xfrm>
              <a:off x="6507000" y="2169000"/>
              <a:ext cx="1080000" cy="338554"/>
            </a:xfrm>
            <a:prstGeom prst="rect">
              <a:avLst/>
            </a:prstGeom>
            <a:noFill/>
          </p:spPr>
          <p:txBody>
            <a:bodyPr wrap="square" rtlCol="0">
              <a:spAutoFit/>
            </a:bodyPr>
            <a:lstStyle/>
            <a:p>
              <a:r>
                <a:rPr kumimoji="1" lang="ja-JP" altLang="en-US" sz="1600" b="1" u="none" dirty="0">
                  <a:solidFill>
                    <a:srgbClr val="FF0000"/>
                  </a:solidFill>
                </a:rPr>
                <a:t>納期？</a:t>
              </a:r>
            </a:p>
          </p:txBody>
        </p:sp>
      </p:grpSp>
      <p:grpSp>
        <p:nvGrpSpPr>
          <p:cNvPr id="32" name="グループ化 31"/>
          <p:cNvGrpSpPr/>
          <p:nvPr/>
        </p:nvGrpSpPr>
        <p:grpSpPr>
          <a:xfrm>
            <a:off x="5787000" y="2934000"/>
            <a:ext cx="1125000" cy="585000"/>
            <a:chOff x="7452000" y="2034000"/>
            <a:chExt cx="1125000" cy="585000"/>
          </a:xfrm>
        </p:grpSpPr>
        <p:sp>
          <p:nvSpPr>
            <p:cNvPr id="267" name="ひし形 266"/>
            <p:cNvSpPr/>
            <p:nvPr/>
          </p:nvSpPr>
          <p:spPr>
            <a:xfrm>
              <a:off x="7452000" y="2034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テキスト ボックス 269"/>
            <p:cNvSpPr txBox="1"/>
            <p:nvPr/>
          </p:nvSpPr>
          <p:spPr>
            <a:xfrm>
              <a:off x="7677000" y="2145446"/>
              <a:ext cx="900000" cy="338554"/>
            </a:xfrm>
            <a:prstGeom prst="rect">
              <a:avLst/>
            </a:prstGeom>
            <a:noFill/>
          </p:spPr>
          <p:txBody>
            <a:bodyPr wrap="square" rtlCol="0">
              <a:spAutoFit/>
            </a:bodyPr>
            <a:lstStyle/>
            <a:p>
              <a:r>
                <a:rPr kumimoji="1" lang="ja-JP" altLang="en-US" sz="1600" b="1" u="none" dirty="0">
                  <a:solidFill>
                    <a:srgbClr val="FF0000"/>
                  </a:solidFill>
                </a:rPr>
                <a:t>品番</a:t>
              </a:r>
            </a:p>
          </p:txBody>
        </p:sp>
      </p:grpSp>
      <p:grpSp>
        <p:nvGrpSpPr>
          <p:cNvPr id="31" name="グループ化 30"/>
          <p:cNvGrpSpPr/>
          <p:nvPr/>
        </p:nvGrpSpPr>
        <p:grpSpPr>
          <a:xfrm>
            <a:off x="6867000" y="2934000"/>
            <a:ext cx="1260000" cy="585000"/>
            <a:chOff x="5337000" y="2619000"/>
            <a:chExt cx="1260000" cy="585000"/>
          </a:xfrm>
        </p:grpSpPr>
        <p:sp>
          <p:nvSpPr>
            <p:cNvPr id="268" name="ひし形 267"/>
            <p:cNvSpPr/>
            <p:nvPr/>
          </p:nvSpPr>
          <p:spPr>
            <a:xfrm>
              <a:off x="5337000" y="2619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テキスト ボックス 270"/>
            <p:cNvSpPr txBox="1"/>
            <p:nvPr/>
          </p:nvSpPr>
          <p:spPr>
            <a:xfrm>
              <a:off x="5517000" y="2754000"/>
              <a:ext cx="1080000" cy="338554"/>
            </a:xfrm>
            <a:prstGeom prst="rect">
              <a:avLst/>
            </a:prstGeom>
            <a:noFill/>
          </p:spPr>
          <p:txBody>
            <a:bodyPr wrap="square" rtlCol="0">
              <a:spAutoFit/>
            </a:bodyPr>
            <a:lstStyle/>
            <a:p>
              <a:r>
                <a:rPr kumimoji="1" lang="ja-JP" altLang="en-US" sz="1600" b="1" u="none" dirty="0">
                  <a:solidFill>
                    <a:srgbClr val="FF0000"/>
                  </a:solidFill>
                </a:rPr>
                <a:t>数量</a:t>
              </a:r>
            </a:p>
          </p:txBody>
        </p:sp>
      </p:grpSp>
      <p:grpSp>
        <p:nvGrpSpPr>
          <p:cNvPr id="272" name="グループ化 271"/>
          <p:cNvGrpSpPr/>
          <p:nvPr/>
        </p:nvGrpSpPr>
        <p:grpSpPr>
          <a:xfrm>
            <a:off x="7407000" y="2529000"/>
            <a:ext cx="1260000" cy="585000"/>
            <a:chOff x="5337000" y="2619000"/>
            <a:chExt cx="1260000" cy="585000"/>
          </a:xfrm>
        </p:grpSpPr>
        <p:sp>
          <p:nvSpPr>
            <p:cNvPr id="273" name="ひし形 272"/>
            <p:cNvSpPr/>
            <p:nvPr/>
          </p:nvSpPr>
          <p:spPr>
            <a:xfrm>
              <a:off x="5337000" y="2619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テキスト ボックス 273"/>
            <p:cNvSpPr txBox="1"/>
            <p:nvPr/>
          </p:nvSpPr>
          <p:spPr>
            <a:xfrm>
              <a:off x="5517000" y="2754000"/>
              <a:ext cx="1080000" cy="338554"/>
            </a:xfrm>
            <a:prstGeom prst="rect">
              <a:avLst/>
            </a:prstGeom>
            <a:noFill/>
          </p:spPr>
          <p:txBody>
            <a:bodyPr wrap="square" rtlCol="0">
              <a:spAutoFit/>
            </a:bodyPr>
            <a:lstStyle/>
            <a:p>
              <a:r>
                <a:rPr kumimoji="1" lang="ja-JP" altLang="en-US" sz="1600" b="1" u="none" dirty="0">
                  <a:solidFill>
                    <a:srgbClr val="FF0000"/>
                  </a:solidFill>
                </a:rPr>
                <a:t>良品？</a:t>
              </a:r>
            </a:p>
          </p:txBody>
        </p:sp>
      </p:grpSp>
      <p:grpSp>
        <p:nvGrpSpPr>
          <p:cNvPr id="275" name="グループ化 274"/>
          <p:cNvGrpSpPr/>
          <p:nvPr/>
        </p:nvGrpSpPr>
        <p:grpSpPr>
          <a:xfrm>
            <a:off x="6417000" y="3744000"/>
            <a:ext cx="990000" cy="585000"/>
            <a:chOff x="1962000" y="3294000"/>
            <a:chExt cx="720001" cy="495000"/>
          </a:xfrm>
        </p:grpSpPr>
        <p:sp>
          <p:nvSpPr>
            <p:cNvPr id="276" name="フローチャート: 書類 31"/>
            <p:cNvSpPr>
              <a:spLocks noChangeArrowheads="1"/>
            </p:cNvSpPr>
            <p:nvPr/>
          </p:nvSpPr>
          <p:spPr bwMode="auto">
            <a:xfrm flipH="1">
              <a:off x="1962000" y="3294000"/>
              <a:ext cx="649192" cy="495000"/>
            </a:xfrm>
            <a:prstGeom prst="flowChartDocument">
              <a:avLst/>
            </a:prstGeom>
            <a:solidFill>
              <a:srgbClr val="CCFFCC"/>
            </a:solidFill>
            <a:ln w="9525" algn="ctr">
              <a:solidFill>
                <a:schemeClr val="tx1"/>
              </a:solidFill>
              <a:round/>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lgn="ctr">
                <a:defRPr/>
              </a:pPr>
              <a:endParaRPr lang="ja-JP" altLang="en-US" sz="1500" u="none"/>
            </a:p>
          </p:txBody>
        </p:sp>
        <p:sp>
          <p:nvSpPr>
            <p:cNvPr id="277" name="テキスト ボックス 32"/>
            <p:cNvSpPr txBox="1">
              <a:spLocks noChangeArrowheads="1"/>
            </p:cNvSpPr>
            <p:nvPr/>
          </p:nvSpPr>
          <p:spPr bwMode="auto">
            <a:xfrm flipH="1">
              <a:off x="1962000" y="3339000"/>
              <a:ext cx="720001" cy="286469"/>
            </a:xfrm>
            <a:prstGeom prst="rect">
              <a:avLst/>
            </a:prstGeom>
            <a:noFill/>
            <a:ln>
              <a:noFill/>
            </a:ln>
            <a:scene3d>
              <a:camera prst="orthographicFront">
                <a:rot lat="0" lon="0" rev="0"/>
              </a:camera>
              <a:lightRig rig="threePt" dir="t"/>
            </a:scene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UI Gothic" panose="020B0600070205080204" pitchFamily="50" charset="-128"/>
                </a:defRPr>
              </a:lvl1pPr>
              <a:lvl2pPr marL="742950" indent="-285750">
                <a:defRPr>
                  <a:solidFill>
                    <a:schemeClr val="tx1"/>
                  </a:solidFill>
                  <a:latin typeface="Arial" panose="020B0604020202020204" pitchFamily="34" charset="0"/>
                  <a:ea typeface="MS UI Gothic" panose="020B0600070205080204" pitchFamily="50" charset="-128"/>
                </a:defRPr>
              </a:lvl2pPr>
              <a:lvl3pPr marL="1143000" indent="-228600">
                <a:defRPr>
                  <a:solidFill>
                    <a:schemeClr val="tx1"/>
                  </a:solidFill>
                  <a:latin typeface="Arial" panose="020B0604020202020204" pitchFamily="34" charset="0"/>
                  <a:ea typeface="MS UI Gothic" panose="020B0600070205080204" pitchFamily="50" charset="-128"/>
                </a:defRPr>
              </a:lvl3pPr>
              <a:lvl4pPr marL="1600200" indent="-228600">
                <a:defRPr>
                  <a:solidFill>
                    <a:schemeClr val="tx1"/>
                  </a:solidFill>
                  <a:latin typeface="Arial" panose="020B0604020202020204" pitchFamily="34" charset="0"/>
                  <a:ea typeface="MS UI Gothic" panose="020B0600070205080204" pitchFamily="50" charset="-128"/>
                </a:defRPr>
              </a:lvl4pPr>
              <a:lvl5pPr marL="2057400" indent="-228600">
                <a:defRPr>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UI Gothic" panose="020B0600070205080204" pitchFamily="50" charset="-128"/>
                </a:defRPr>
              </a:lvl9pPr>
            </a:lstStyle>
            <a:p>
              <a:pPr>
                <a:defRPr/>
              </a:pPr>
              <a:r>
                <a:rPr kumimoji="1" lang="ja-JP" altLang="en-US" sz="1600" u="none" dirty="0"/>
                <a:t>納品書</a:t>
              </a:r>
              <a:endParaRPr kumimoji="1" lang="ja-JP" altLang="en-US" sz="2400" u="none" dirty="0"/>
            </a:p>
          </p:txBody>
        </p:sp>
      </p:grpSp>
      <p:sp>
        <p:nvSpPr>
          <p:cNvPr id="35" name="角丸四角形 34"/>
          <p:cNvSpPr/>
          <p:nvPr/>
        </p:nvSpPr>
        <p:spPr>
          <a:xfrm>
            <a:off x="207000" y="999000"/>
            <a:ext cx="630000" cy="3510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52000" y="1584000"/>
            <a:ext cx="553998" cy="2316221"/>
          </a:xfrm>
          <a:prstGeom prst="rect">
            <a:avLst/>
          </a:prstGeom>
          <a:noFill/>
        </p:spPr>
        <p:txBody>
          <a:bodyPr vert="eaVert" wrap="square" rtlCol="0">
            <a:spAutoFit/>
          </a:bodyPr>
          <a:lstStyle/>
          <a:p>
            <a:pPr algn="dist"/>
            <a:r>
              <a:rPr kumimoji="1" lang="ja-JP" altLang="en-US" sz="2400" b="1" u="none" dirty="0">
                <a:solidFill>
                  <a:schemeClr val="tx1"/>
                </a:solidFill>
              </a:rPr>
              <a:t>出荷便毎</a:t>
            </a:r>
          </a:p>
        </p:txBody>
      </p:sp>
      <p:sp>
        <p:nvSpPr>
          <p:cNvPr id="279" name="角丸四角形 278"/>
          <p:cNvSpPr/>
          <p:nvPr/>
        </p:nvSpPr>
        <p:spPr>
          <a:xfrm>
            <a:off x="207000" y="4689000"/>
            <a:ext cx="630000" cy="189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テキスト ボックス 279"/>
          <p:cNvSpPr txBox="1"/>
          <p:nvPr/>
        </p:nvSpPr>
        <p:spPr>
          <a:xfrm>
            <a:off x="252000" y="4959000"/>
            <a:ext cx="553998" cy="1395000"/>
          </a:xfrm>
          <a:prstGeom prst="rect">
            <a:avLst/>
          </a:prstGeom>
          <a:noFill/>
        </p:spPr>
        <p:txBody>
          <a:bodyPr vert="eaVert" wrap="square" rtlCol="0">
            <a:spAutoFit/>
          </a:bodyPr>
          <a:lstStyle/>
          <a:p>
            <a:pPr algn="dist"/>
            <a:r>
              <a:rPr kumimoji="1" lang="ja-JP" altLang="en-US" sz="2400" b="1" u="none" dirty="0">
                <a:solidFill>
                  <a:schemeClr val="tx1"/>
                </a:solidFill>
              </a:rPr>
              <a:t>月バッチ</a:t>
            </a:r>
          </a:p>
        </p:txBody>
      </p:sp>
      <p:sp>
        <p:nvSpPr>
          <p:cNvPr id="281" name="フローチャート: 内部記憶 280"/>
          <p:cNvSpPr/>
          <p:nvPr/>
        </p:nvSpPr>
        <p:spPr>
          <a:xfrm>
            <a:off x="1377000" y="5049000"/>
            <a:ext cx="2729077" cy="99000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2" name="図 281"/>
          <p:cNvPicPr>
            <a:picLocks noChangeAspect="1"/>
          </p:cNvPicPr>
          <p:nvPr/>
        </p:nvPicPr>
        <p:blipFill>
          <a:blip r:embed="rId6"/>
          <a:stretch>
            <a:fillRect/>
          </a:stretch>
        </p:blipFill>
        <p:spPr>
          <a:xfrm>
            <a:off x="1512000" y="5229000"/>
            <a:ext cx="2520000" cy="786274"/>
          </a:xfrm>
          <a:prstGeom prst="rect">
            <a:avLst/>
          </a:prstGeom>
        </p:spPr>
      </p:pic>
      <p:sp>
        <p:nvSpPr>
          <p:cNvPr id="283" name="フローチャート: 内部記憶 282"/>
          <p:cNvSpPr/>
          <p:nvPr/>
        </p:nvSpPr>
        <p:spPr>
          <a:xfrm>
            <a:off x="5864216" y="5004000"/>
            <a:ext cx="2340000" cy="990000"/>
          </a:xfrm>
          <a:prstGeom prst="flowChartInternal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4" name="図 283"/>
          <p:cNvPicPr>
            <a:picLocks noChangeAspect="1"/>
          </p:cNvPicPr>
          <p:nvPr/>
        </p:nvPicPr>
        <p:blipFill>
          <a:blip r:embed="rId6"/>
          <a:stretch>
            <a:fillRect/>
          </a:stretch>
        </p:blipFill>
        <p:spPr>
          <a:xfrm>
            <a:off x="5999215" y="5184000"/>
            <a:ext cx="1980000" cy="786274"/>
          </a:xfrm>
          <a:prstGeom prst="rect">
            <a:avLst/>
          </a:prstGeom>
        </p:spPr>
      </p:pic>
      <p:sp>
        <p:nvSpPr>
          <p:cNvPr id="51" name="右矢印 50"/>
          <p:cNvSpPr/>
          <p:nvPr/>
        </p:nvSpPr>
        <p:spPr>
          <a:xfrm>
            <a:off x="3852000" y="5139000"/>
            <a:ext cx="720000" cy="630000"/>
          </a:xfrm>
          <a:prstGeom prst="rightArrow">
            <a:avLst>
              <a:gd name="adj1" fmla="val 41937"/>
              <a:gd name="adj2" fmla="val 679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5" name="Group 12"/>
          <p:cNvGrpSpPr>
            <a:grpSpLocks/>
          </p:cNvGrpSpPr>
          <p:nvPr/>
        </p:nvGrpSpPr>
        <p:grpSpPr bwMode="auto">
          <a:xfrm>
            <a:off x="882000" y="1179000"/>
            <a:ext cx="540000" cy="1215000"/>
            <a:chOff x="3640" y="3318"/>
            <a:chExt cx="154" cy="376"/>
          </a:xfrm>
        </p:grpSpPr>
        <p:sp>
          <p:nvSpPr>
            <p:cNvPr id="286" name="AutoShape 13" descr="縦線"/>
            <p:cNvSpPr>
              <a:spLocks noChangeArrowheads="1"/>
            </p:cNvSpPr>
            <p:nvPr/>
          </p:nvSpPr>
          <p:spPr bwMode="auto">
            <a:xfrm>
              <a:off x="3640" y="3514"/>
              <a:ext cx="154" cy="180"/>
            </a:xfrm>
            <a:prstGeom prst="cube">
              <a:avLst>
                <a:gd name="adj" fmla="val 50000"/>
              </a:avLst>
            </a:prstGeom>
            <a:pattFill prst="ltVert">
              <a:fgClr>
                <a:srgbClr val="FF66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en-US" sz="1800">
                <a:latin typeface="Arial" panose="020B0604020202020204" pitchFamily="34" charset="0"/>
                <a:ea typeface="MS UI Gothic" panose="020B0600070205080204" pitchFamily="50" charset="-128"/>
              </a:endParaRPr>
            </a:p>
          </p:txBody>
        </p:sp>
        <p:sp>
          <p:nvSpPr>
            <p:cNvPr id="287" name="AutoShape 14" descr="縦線"/>
            <p:cNvSpPr>
              <a:spLocks noChangeArrowheads="1"/>
            </p:cNvSpPr>
            <p:nvPr/>
          </p:nvSpPr>
          <p:spPr bwMode="auto">
            <a:xfrm>
              <a:off x="3640" y="3416"/>
              <a:ext cx="154" cy="180"/>
            </a:xfrm>
            <a:prstGeom prst="cube">
              <a:avLst>
                <a:gd name="adj" fmla="val 50000"/>
              </a:avLst>
            </a:prstGeom>
            <a:pattFill prst="ltVert">
              <a:fgClr>
                <a:srgbClr val="FF66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en-US" sz="1800">
                <a:latin typeface="Arial" panose="020B0604020202020204" pitchFamily="34" charset="0"/>
                <a:ea typeface="MS UI Gothic" panose="020B0600070205080204" pitchFamily="50" charset="-128"/>
              </a:endParaRPr>
            </a:p>
          </p:txBody>
        </p:sp>
        <p:sp>
          <p:nvSpPr>
            <p:cNvPr id="288" name="AutoShape 15" descr="縦線"/>
            <p:cNvSpPr>
              <a:spLocks noChangeArrowheads="1"/>
            </p:cNvSpPr>
            <p:nvPr/>
          </p:nvSpPr>
          <p:spPr bwMode="auto">
            <a:xfrm>
              <a:off x="3640" y="3318"/>
              <a:ext cx="154" cy="180"/>
            </a:xfrm>
            <a:prstGeom prst="cube">
              <a:avLst>
                <a:gd name="adj" fmla="val 50000"/>
              </a:avLst>
            </a:prstGeom>
            <a:pattFill prst="ltVert">
              <a:fgClr>
                <a:srgbClr val="FF66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endParaRPr kumimoji="0" lang="ja-JP" altLang="en-US" sz="1800">
                <a:latin typeface="Arial" panose="020B0604020202020204" pitchFamily="34" charset="0"/>
                <a:ea typeface="MS UI Gothic" panose="020B0600070205080204" pitchFamily="50" charset="-128"/>
              </a:endParaRPr>
            </a:p>
          </p:txBody>
        </p:sp>
      </p:grpSp>
      <p:grpSp>
        <p:nvGrpSpPr>
          <p:cNvPr id="215" name="グループ化 64"/>
          <p:cNvGrpSpPr>
            <a:grpSpLocks/>
          </p:cNvGrpSpPr>
          <p:nvPr/>
        </p:nvGrpSpPr>
        <p:grpSpPr bwMode="auto">
          <a:xfrm flipH="1">
            <a:off x="1107000" y="1899000"/>
            <a:ext cx="1665000" cy="45719"/>
            <a:chOff x="4606049" y="3408993"/>
            <a:chExt cx="2466060" cy="134211"/>
          </a:xfrm>
          <a:scene3d>
            <a:camera prst="orthographicFront">
              <a:rot lat="0" lon="0" rev="0"/>
            </a:camera>
            <a:lightRig rig="threePt" dir="t"/>
          </a:scene3d>
        </p:grpSpPr>
        <p:cxnSp>
          <p:nvCxnSpPr>
            <p:cNvPr id="222" name="直線矢印コネクタ 60"/>
            <p:cNvCxnSpPr>
              <a:cxnSpLocks noChangeShapeType="1"/>
            </p:cNvCxnSpPr>
            <p:nvPr/>
          </p:nvCxnSpPr>
          <p:spPr bwMode="auto">
            <a:xfrm flipH="1">
              <a:off x="4606049" y="3454336"/>
              <a:ext cx="2466060" cy="65942"/>
            </a:xfrm>
            <a:prstGeom prst="straightConnector1">
              <a:avLst/>
            </a:prstGeom>
            <a:noFill/>
            <a:ln w="69850" algn="ctr">
              <a:solidFill>
                <a:srgbClr val="3366CC"/>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直線コネクタ 61"/>
            <p:cNvCxnSpPr>
              <a:cxnSpLocks noChangeShapeType="1"/>
            </p:cNvCxnSpPr>
            <p:nvPr/>
          </p:nvCxnSpPr>
          <p:spPr bwMode="auto">
            <a:xfrm flipH="1">
              <a:off x="4724300" y="3408993"/>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直線コネクタ 62"/>
            <p:cNvCxnSpPr>
              <a:cxnSpLocks noChangeShapeType="1"/>
            </p:cNvCxnSpPr>
            <p:nvPr/>
          </p:nvCxnSpPr>
          <p:spPr bwMode="auto">
            <a:xfrm flipH="1">
              <a:off x="4724300" y="3543204"/>
              <a:ext cx="2315782" cy="0"/>
            </a:xfrm>
            <a:prstGeom prst="line">
              <a:avLst/>
            </a:prstGeom>
            <a:noFill/>
            <a:ln w="22225" algn="ctr">
              <a:solidFill>
                <a:srgbClr val="33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3" name="AutoShape 11" descr="右上がり対角線 (太)"/>
          <p:cNvSpPr>
            <a:spLocks noChangeArrowheads="1"/>
          </p:cNvSpPr>
          <p:nvPr/>
        </p:nvSpPr>
        <p:spPr bwMode="auto">
          <a:xfrm>
            <a:off x="1017000" y="1449000"/>
            <a:ext cx="319073" cy="229706"/>
          </a:xfrm>
          <a:prstGeom prst="cube">
            <a:avLst>
              <a:gd name="adj" fmla="val 45958"/>
            </a:avLst>
          </a:prstGeom>
          <a:pattFill prst="wdUpDiag">
            <a:fgClr>
              <a:srgbClr val="008000"/>
            </a:fgClr>
            <a:bgClr>
              <a:schemeClr val="bg1"/>
            </a:bgClr>
          </a:pattFill>
          <a:ln w="12700">
            <a:solidFill>
              <a:schemeClr val="tx1"/>
            </a:solidFill>
            <a:miter lim="800000"/>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294" name="AutoShape 11" descr="右上がり対角線 (太)"/>
          <p:cNvSpPr>
            <a:spLocks noChangeArrowheads="1"/>
          </p:cNvSpPr>
          <p:nvPr/>
        </p:nvSpPr>
        <p:spPr bwMode="auto">
          <a:xfrm>
            <a:off x="1017000" y="1674000"/>
            <a:ext cx="319073" cy="229706"/>
          </a:xfrm>
          <a:prstGeom prst="cube">
            <a:avLst>
              <a:gd name="adj" fmla="val 45958"/>
            </a:avLst>
          </a:prstGeom>
          <a:pattFill prst="wdUpDiag">
            <a:fgClr>
              <a:srgbClr val="008000"/>
            </a:fgClr>
            <a:bgClr>
              <a:schemeClr val="bg1"/>
            </a:bgClr>
          </a:pattFill>
          <a:ln w="12700">
            <a:solidFill>
              <a:schemeClr val="tx1"/>
            </a:solidFill>
            <a:miter lim="800000"/>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295" name="AutoShape 11" descr="右上がり対角線 (太)"/>
          <p:cNvSpPr>
            <a:spLocks noChangeArrowheads="1"/>
          </p:cNvSpPr>
          <p:nvPr/>
        </p:nvSpPr>
        <p:spPr bwMode="auto">
          <a:xfrm>
            <a:off x="1017000" y="1854000"/>
            <a:ext cx="319073" cy="229706"/>
          </a:xfrm>
          <a:prstGeom prst="cube">
            <a:avLst>
              <a:gd name="adj" fmla="val 45958"/>
            </a:avLst>
          </a:prstGeom>
          <a:pattFill prst="wdUpDiag">
            <a:fgClr>
              <a:srgbClr val="008000"/>
            </a:fgClr>
            <a:bgClr>
              <a:schemeClr val="bg1"/>
            </a:bgClr>
          </a:pattFill>
          <a:ln w="12700">
            <a:solidFill>
              <a:schemeClr val="tx1"/>
            </a:solidFill>
            <a:miter lim="800000"/>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296" name="AutoShape 11" descr="右上がり対角線 (太)"/>
          <p:cNvSpPr>
            <a:spLocks noChangeArrowheads="1"/>
          </p:cNvSpPr>
          <p:nvPr/>
        </p:nvSpPr>
        <p:spPr bwMode="auto">
          <a:xfrm>
            <a:off x="1017000" y="2012779"/>
            <a:ext cx="319073" cy="229706"/>
          </a:xfrm>
          <a:prstGeom prst="cube">
            <a:avLst>
              <a:gd name="adj" fmla="val 45958"/>
            </a:avLst>
          </a:prstGeom>
          <a:pattFill prst="wdUpDiag">
            <a:fgClr>
              <a:srgbClr val="008000"/>
            </a:fgClr>
            <a:bgClr>
              <a:schemeClr val="bg1"/>
            </a:bgClr>
          </a:pattFill>
          <a:ln w="12700">
            <a:solidFill>
              <a:schemeClr val="tx1"/>
            </a:solidFill>
            <a:miter lim="800000"/>
            <a:headEnd/>
            <a:tailEn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155" name="角丸四角形 154"/>
          <p:cNvSpPr/>
          <p:nvPr/>
        </p:nvSpPr>
        <p:spPr>
          <a:xfrm>
            <a:off x="6012000" y="864000"/>
            <a:ext cx="1530000" cy="405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9"/>
          <p:cNvSpPr txBox="1">
            <a:spLocks noChangeArrowheads="1"/>
          </p:cNvSpPr>
          <p:nvPr/>
        </p:nvSpPr>
        <p:spPr bwMode="auto">
          <a:xfrm flipH="1">
            <a:off x="6327000" y="864000"/>
            <a:ext cx="1014393" cy="400110"/>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2000" b="1" u="none" dirty="0">
                <a:latin typeface="Arial" panose="020B0604020202020204" pitchFamily="34" charset="0"/>
                <a:ea typeface="MS UI Gothic" panose="020B0600070205080204" pitchFamily="50" charset="-128"/>
              </a:rPr>
              <a:t>発注側</a:t>
            </a:r>
          </a:p>
        </p:txBody>
      </p:sp>
      <p:sp>
        <p:nvSpPr>
          <p:cNvPr id="3" name="角丸四角形 2"/>
          <p:cNvSpPr/>
          <p:nvPr/>
        </p:nvSpPr>
        <p:spPr>
          <a:xfrm>
            <a:off x="1962000" y="864000"/>
            <a:ext cx="1485000" cy="4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 Box 12"/>
          <p:cNvSpPr txBox="1">
            <a:spLocks noChangeArrowheads="1"/>
          </p:cNvSpPr>
          <p:nvPr/>
        </p:nvSpPr>
        <p:spPr bwMode="auto">
          <a:xfrm flipH="1">
            <a:off x="2277000" y="864000"/>
            <a:ext cx="982266" cy="400110"/>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2000" u="none" dirty="0">
                <a:latin typeface="Arial" panose="020B0604020202020204" pitchFamily="34" charset="0"/>
                <a:ea typeface="MS UI Gothic" panose="020B0600070205080204" pitchFamily="50" charset="-128"/>
              </a:rPr>
              <a:t>納入側</a:t>
            </a:r>
          </a:p>
        </p:txBody>
      </p:sp>
      <p:sp>
        <p:nvSpPr>
          <p:cNvPr id="4" name="テキスト ボックス 3"/>
          <p:cNvSpPr txBox="1"/>
          <p:nvPr/>
        </p:nvSpPr>
        <p:spPr>
          <a:xfrm>
            <a:off x="1332000" y="1359000"/>
            <a:ext cx="990000" cy="338554"/>
          </a:xfrm>
          <a:prstGeom prst="rect">
            <a:avLst/>
          </a:prstGeom>
          <a:noFill/>
        </p:spPr>
        <p:txBody>
          <a:bodyPr wrap="square" rtlCol="0">
            <a:spAutoFit/>
          </a:bodyPr>
          <a:lstStyle/>
          <a:p>
            <a:r>
              <a:rPr kumimoji="1" lang="ja-JP" altLang="en-US" sz="1600" b="1" u="none" dirty="0">
                <a:solidFill>
                  <a:schemeClr val="tx1"/>
                </a:solidFill>
              </a:rPr>
              <a:t>棚出し</a:t>
            </a:r>
          </a:p>
        </p:txBody>
      </p:sp>
      <p:sp>
        <p:nvSpPr>
          <p:cNvPr id="84" name="テキスト ボックス 83"/>
          <p:cNvSpPr txBox="1"/>
          <p:nvPr/>
        </p:nvSpPr>
        <p:spPr>
          <a:xfrm>
            <a:off x="2322000" y="1359000"/>
            <a:ext cx="990000" cy="338554"/>
          </a:xfrm>
          <a:prstGeom prst="rect">
            <a:avLst/>
          </a:prstGeom>
          <a:noFill/>
        </p:spPr>
        <p:txBody>
          <a:bodyPr wrap="square" rtlCol="0">
            <a:spAutoFit/>
          </a:bodyPr>
          <a:lstStyle/>
          <a:p>
            <a:r>
              <a:rPr kumimoji="1" lang="ja-JP" altLang="en-US" sz="1600" b="1" u="none" dirty="0">
                <a:solidFill>
                  <a:schemeClr val="tx1"/>
                </a:solidFill>
              </a:rPr>
              <a:t>荷揃え</a:t>
            </a:r>
          </a:p>
        </p:txBody>
      </p:sp>
      <p:grpSp>
        <p:nvGrpSpPr>
          <p:cNvPr id="85" name="Group 7"/>
          <p:cNvGrpSpPr>
            <a:grpSpLocks/>
          </p:cNvGrpSpPr>
          <p:nvPr/>
        </p:nvGrpSpPr>
        <p:grpSpPr bwMode="auto">
          <a:xfrm flipH="1">
            <a:off x="4437000" y="1764000"/>
            <a:ext cx="519113" cy="345281"/>
            <a:chOff x="2002" y="3525"/>
            <a:chExt cx="314" cy="239"/>
          </a:xfrm>
          <a:scene3d>
            <a:camera prst="orthographicFront">
              <a:rot lat="0" lon="0" rev="0"/>
            </a:camera>
            <a:lightRig rig="threePt" dir="t"/>
          </a:scene3d>
        </p:grpSpPr>
        <p:sp>
          <p:nvSpPr>
            <p:cNvPr id="86" name="AutoShape 8" descr="右上がり対角線 (太)"/>
            <p:cNvSpPr>
              <a:spLocks noChangeArrowheads="1"/>
            </p:cNvSpPr>
            <p:nvPr/>
          </p:nvSpPr>
          <p:spPr bwMode="auto">
            <a:xfrm>
              <a:off x="2002"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87" name="AutoShape 9" descr="右上がり対角線 (太)"/>
            <p:cNvSpPr>
              <a:spLocks noChangeArrowheads="1"/>
            </p:cNvSpPr>
            <p:nvPr/>
          </p:nvSpPr>
          <p:spPr bwMode="auto">
            <a:xfrm>
              <a:off x="2002" y="352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88" name="AutoShape 10" descr="右上がり対角線 (太)"/>
            <p:cNvSpPr>
              <a:spLocks noChangeArrowheads="1"/>
            </p:cNvSpPr>
            <p:nvPr/>
          </p:nvSpPr>
          <p:spPr bwMode="auto">
            <a:xfrm>
              <a:off x="2123" y="3605"/>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sp>
          <p:nvSpPr>
            <p:cNvPr id="89" name="AutoShape 11" descr="右上がり対角線 (太)"/>
            <p:cNvSpPr>
              <a:spLocks noChangeArrowheads="1"/>
            </p:cNvSpPr>
            <p:nvPr/>
          </p:nvSpPr>
          <p:spPr bwMode="auto">
            <a:xfrm>
              <a:off x="2123" y="3531"/>
              <a:ext cx="193" cy="159"/>
            </a:xfrm>
            <a:prstGeom prst="cube">
              <a:avLst>
                <a:gd name="adj" fmla="val 45958"/>
              </a:avLst>
            </a:prstGeom>
            <a:pattFill prst="wdUpDiag">
              <a:fgClr>
                <a:srgbClr val="008000"/>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kumimoji="0" lang="ja-JP" altLang="en-US" sz="1500" u="none">
                <a:solidFill>
                  <a:schemeClr val="bg1"/>
                </a:solidFill>
                <a:latin typeface="Arial" panose="020B0604020202020204" pitchFamily="34" charset="0"/>
              </a:endParaRPr>
            </a:p>
          </p:txBody>
        </p:sp>
      </p:grpSp>
      <p:sp>
        <p:nvSpPr>
          <p:cNvPr id="90" name="テキスト ボックス 89"/>
          <p:cNvSpPr txBox="1"/>
          <p:nvPr/>
        </p:nvSpPr>
        <p:spPr>
          <a:xfrm>
            <a:off x="4032000" y="1359000"/>
            <a:ext cx="990000" cy="338554"/>
          </a:xfrm>
          <a:prstGeom prst="rect">
            <a:avLst/>
          </a:prstGeom>
          <a:noFill/>
        </p:spPr>
        <p:txBody>
          <a:bodyPr wrap="square" rtlCol="0">
            <a:spAutoFit/>
          </a:bodyPr>
          <a:lstStyle/>
          <a:p>
            <a:r>
              <a:rPr kumimoji="1" lang="ja-JP" altLang="en-US" sz="1600" b="1" u="none" dirty="0">
                <a:solidFill>
                  <a:schemeClr val="tx1"/>
                </a:solidFill>
              </a:rPr>
              <a:t>出荷</a:t>
            </a:r>
          </a:p>
        </p:txBody>
      </p:sp>
      <p:sp>
        <p:nvSpPr>
          <p:cNvPr id="91" name="テキスト ボックス 90"/>
          <p:cNvSpPr txBox="1"/>
          <p:nvPr/>
        </p:nvSpPr>
        <p:spPr>
          <a:xfrm>
            <a:off x="6102000" y="1359000"/>
            <a:ext cx="1305000" cy="338554"/>
          </a:xfrm>
          <a:prstGeom prst="rect">
            <a:avLst/>
          </a:prstGeom>
          <a:noFill/>
        </p:spPr>
        <p:txBody>
          <a:bodyPr wrap="square" rtlCol="0">
            <a:spAutoFit/>
          </a:bodyPr>
          <a:lstStyle/>
          <a:p>
            <a:r>
              <a:rPr kumimoji="1" lang="ja-JP" altLang="en-US" sz="1600" b="1" u="none" dirty="0">
                <a:solidFill>
                  <a:schemeClr val="tx1"/>
                </a:solidFill>
              </a:rPr>
              <a:t>入荷／受入</a:t>
            </a:r>
          </a:p>
        </p:txBody>
      </p:sp>
      <p:sp>
        <p:nvSpPr>
          <p:cNvPr id="10" name="テキスト ボックス 9"/>
          <p:cNvSpPr txBox="1"/>
          <p:nvPr/>
        </p:nvSpPr>
        <p:spPr>
          <a:xfrm>
            <a:off x="1287000" y="6129000"/>
            <a:ext cx="3015000" cy="400110"/>
          </a:xfrm>
          <a:prstGeom prst="rect">
            <a:avLst/>
          </a:prstGeom>
          <a:noFill/>
        </p:spPr>
        <p:txBody>
          <a:bodyPr wrap="square" rtlCol="0">
            <a:spAutoFit/>
          </a:bodyPr>
          <a:lstStyle/>
          <a:p>
            <a:r>
              <a:rPr kumimoji="1" lang="ja-JP" altLang="en-US" b="1" u="none" dirty="0">
                <a:solidFill>
                  <a:srgbClr val="FF0000"/>
                </a:solidFill>
              </a:rPr>
              <a:t>請求書の発行（月バッチ）</a:t>
            </a:r>
          </a:p>
        </p:txBody>
      </p:sp>
      <p:sp>
        <p:nvSpPr>
          <p:cNvPr id="11" name="正方形/長方形 10"/>
          <p:cNvSpPr/>
          <p:nvPr/>
        </p:nvSpPr>
        <p:spPr>
          <a:xfrm rot="20319880">
            <a:off x="798984" y="2196292"/>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rgbClr val="FFC000"/>
                </a:solidFill>
                <a:effectLst>
                  <a:outerShdw dist="38100" dir="2700000" algn="tl" rotWithShape="0">
                    <a:schemeClr val="accent2"/>
                  </a:outerShdw>
                </a:effectLst>
              </a:rPr>
              <a:t>チェック！</a:t>
            </a:r>
          </a:p>
        </p:txBody>
      </p:sp>
      <p:sp>
        <p:nvSpPr>
          <p:cNvPr id="97" name="正方形/長方形 96"/>
          <p:cNvSpPr/>
          <p:nvPr/>
        </p:nvSpPr>
        <p:spPr>
          <a:xfrm rot="524986">
            <a:off x="2293333" y="2276789"/>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rgbClr val="00B050"/>
                </a:solidFill>
                <a:effectLst>
                  <a:outerShdw dist="38100" dir="2700000" algn="tl" rotWithShape="0">
                    <a:schemeClr val="accent2"/>
                  </a:outerShdw>
                </a:effectLst>
              </a:rPr>
              <a:t>チェック！</a:t>
            </a:r>
          </a:p>
        </p:txBody>
      </p:sp>
      <p:sp>
        <p:nvSpPr>
          <p:cNvPr id="98" name="正方形/長方形 97"/>
          <p:cNvSpPr/>
          <p:nvPr/>
        </p:nvSpPr>
        <p:spPr>
          <a:xfrm rot="20186990">
            <a:off x="5609825" y="3199534"/>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chemeClr val="accent5"/>
                </a:solidFill>
                <a:effectLst>
                  <a:outerShdw dist="38100" dir="2700000" algn="tl" rotWithShape="0">
                    <a:schemeClr val="accent2"/>
                  </a:outerShdw>
                </a:effectLst>
              </a:rPr>
              <a:t>チェック！</a:t>
            </a:r>
          </a:p>
        </p:txBody>
      </p:sp>
      <p:sp>
        <p:nvSpPr>
          <p:cNvPr id="100" name="正方形/長方形 99"/>
          <p:cNvSpPr/>
          <p:nvPr/>
        </p:nvSpPr>
        <p:spPr>
          <a:xfrm rot="1326300">
            <a:off x="5620249" y="2309278"/>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rgbClr val="FFC000"/>
                </a:solidFill>
                <a:effectLst>
                  <a:outerShdw dist="38100" dir="2700000" algn="tl" rotWithShape="0">
                    <a:schemeClr val="accent2"/>
                  </a:outerShdw>
                </a:effectLst>
              </a:rPr>
              <a:t>チェック！</a:t>
            </a:r>
          </a:p>
        </p:txBody>
      </p:sp>
      <p:sp>
        <p:nvSpPr>
          <p:cNvPr id="101" name="正方形/長方形 100"/>
          <p:cNvSpPr/>
          <p:nvPr/>
        </p:nvSpPr>
        <p:spPr>
          <a:xfrm rot="21418352">
            <a:off x="4401939" y="2973905"/>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rgbClr val="00B050"/>
                </a:solidFill>
                <a:effectLst>
                  <a:outerShdw dist="38100" dir="2700000" algn="tl" rotWithShape="0">
                    <a:schemeClr val="accent2"/>
                  </a:outerShdw>
                </a:effectLst>
              </a:rPr>
              <a:t>チェック！</a:t>
            </a:r>
          </a:p>
        </p:txBody>
      </p:sp>
      <p:sp>
        <p:nvSpPr>
          <p:cNvPr id="102" name="正方形/長方形 101"/>
          <p:cNvSpPr/>
          <p:nvPr/>
        </p:nvSpPr>
        <p:spPr>
          <a:xfrm rot="1118923">
            <a:off x="1546088" y="2987887"/>
            <a:ext cx="3227412" cy="461665"/>
          </a:xfrm>
          <a:prstGeom prst="rect">
            <a:avLst/>
          </a:prstGeom>
          <a:noFill/>
        </p:spPr>
        <p:txBody>
          <a:bodyPr wrap="square" lIns="91440" tIns="45720" rIns="91440" bIns="45720">
            <a:spAutoFit/>
          </a:bodyPr>
          <a:lstStyle/>
          <a:p>
            <a:pPr algn="ctr"/>
            <a:r>
              <a:rPr lang="ja-JP" altLang="en-US" sz="2400" b="1" u="none" cap="none" spc="0" dirty="0">
                <a:ln w="6600">
                  <a:solidFill>
                    <a:schemeClr val="accent2"/>
                  </a:solidFill>
                  <a:prstDash val="solid"/>
                </a:ln>
                <a:solidFill>
                  <a:schemeClr val="accent5"/>
                </a:solidFill>
                <a:effectLst>
                  <a:outerShdw dist="38100" dir="2700000" algn="tl" rotWithShape="0">
                    <a:schemeClr val="accent2"/>
                  </a:outerShdw>
                </a:effectLst>
              </a:rPr>
              <a:t>チェック！</a:t>
            </a:r>
          </a:p>
        </p:txBody>
      </p:sp>
      <p:sp>
        <p:nvSpPr>
          <p:cNvPr id="103" name="テキスト ボックス 102"/>
          <p:cNvSpPr txBox="1"/>
          <p:nvPr/>
        </p:nvSpPr>
        <p:spPr>
          <a:xfrm>
            <a:off x="5877000" y="6129000"/>
            <a:ext cx="3150000" cy="400110"/>
          </a:xfrm>
          <a:prstGeom prst="rect">
            <a:avLst/>
          </a:prstGeom>
          <a:noFill/>
        </p:spPr>
        <p:txBody>
          <a:bodyPr wrap="square" rtlCol="0">
            <a:spAutoFit/>
          </a:bodyPr>
          <a:lstStyle/>
          <a:p>
            <a:r>
              <a:rPr kumimoji="1" lang="ja-JP" altLang="en-US" b="1" u="none" dirty="0">
                <a:solidFill>
                  <a:srgbClr val="FF0000"/>
                </a:solidFill>
              </a:rPr>
              <a:t>買掛金 計上（月バッチ）</a:t>
            </a:r>
          </a:p>
        </p:txBody>
      </p:sp>
      <p:sp>
        <p:nvSpPr>
          <p:cNvPr id="104" name="右矢印 103"/>
          <p:cNvSpPr/>
          <p:nvPr/>
        </p:nvSpPr>
        <p:spPr>
          <a:xfrm rot="5400000">
            <a:off x="6619500" y="4351500"/>
            <a:ext cx="585000" cy="630000"/>
          </a:xfrm>
          <a:prstGeom prst="rightArrow">
            <a:avLst>
              <a:gd name="adj1" fmla="val 41937"/>
              <a:gd name="adj2" fmla="val 679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5" name="グループ化 104"/>
          <p:cNvGrpSpPr/>
          <p:nvPr/>
        </p:nvGrpSpPr>
        <p:grpSpPr>
          <a:xfrm>
            <a:off x="4482000" y="5184000"/>
            <a:ext cx="1170000" cy="585000"/>
            <a:chOff x="5382000" y="2034000"/>
            <a:chExt cx="1170000" cy="585000"/>
          </a:xfrm>
        </p:grpSpPr>
        <p:sp>
          <p:nvSpPr>
            <p:cNvPr id="106" name="ひし形 105"/>
            <p:cNvSpPr/>
            <p:nvPr/>
          </p:nvSpPr>
          <p:spPr>
            <a:xfrm>
              <a:off x="5382000" y="2034000"/>
              <a:ext cx="990000" cy="5850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5472000" y="2169000"/>
              <a:ext cx="1080000" cy="338554"/>
            </a:xfrm>
            <a:prstGeom prst="rect">
              <a:avLst/>
            </a:prstGeom>
            <a:noFill/>
          </p:spPr>
          <p:txBody>
            <a:bodyPr wrap="square" rtlCol="0">
              <a:spAutoFit/>
            </a:bodyPr>
            <a:lstStyle/>
            <a:p>
              <a:r>
                <a:rPr kumimoji="1" lang="ja-JP" altLang="en-US" sz="1600" b="1" u="none" dirty="0">
                  <a:solidFill>
                    <a:srgbClr val="FF0000"/>
                  </a:solidFill>
                </a:rPr>
                <a:t>チェック</a:t>
              </a:r>
            </a:p>
          </p:txBody>
        </p:sp>
      </p:grpSp>
      <p:sp>
        <p:nvSpPr>
          <p:cNvPr id="108" name="右矢印 107"/>
          <p:cNvSpPr/>
          <p:nvPr/>
        </p:nvSpPr>
        <p:spPr>
          <a:xfrm rot="5400000">
            <a:off x="4707000" y="5769000"/>
            <a:ext cx="540000" cy="630000"/>
          </a:xfrm>
          <a:prstGeom prst="rightArrow">
            <a:avLst>
              <a:gd name="adj1" fmla="val 41937"/>
              <a:gd name="adj2" fmla="val 679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4527000" y="6203253"/>
            <a:ext cx="1035000" cy="369332"/>
          </a:xfrm>
          <a:prstGeom prst="rect">
            <a:avLst/>
          </a:prstGeom>
          <a:noFill/>
        </p:spPr>
        <p:txBody>
          <a:bodyPr wrap="square" rtlCol="0">
            <a:spAutoFit/>
          </a:bodyPr>
          <a:lstStyle/>
          <a:p>
            <a:r>
              <a:rPr kumimoji="1" lang="ja-JP" altLang="en-US" sz="1800" b="1" u="none" dirty="0">
                <a:solidFill>
                  <a:schemeClr val="tx1"/>
                </a:solidFill>
              </a:rPr>
              <a:t>支払い</a:t>
            </a:r>
          </a:p>
        </p:txBody>
      </p:sp>
      <p:sp>
        <p:nvSpPr>
          <p:cNvPr id="110" name="右矢印 109"/>
          <p:cNvSpPr/>
          <p:nvPr/>
        </p:nvSpPr>
        <p:spPr>
          <a:xfrm rot="4056925">
            <a:off x="2054464" y="4439618"/>
            <a:ext cx="675000" cy="360000"/>
          </a:xfrm>
          <a:prstGeom prst="rightArrow">
            <a:avLst>
              <a:gd name="adj1" fmla="val 41937"/>
              <a:gd name="adj2" fmla="val 624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右矢印 110"/>
          <p:cNvSpPr/>
          <p:nvPr/>
        </p:nvSpPr>
        <p:spPr>
          <a:xfrm rot="7351151">
            <a:off x="3262712" y="4440349"/>
            <a:ext cx="675000" cy="360000"/>
          </a:xfrm>
          <a:prstGeom prst="rightArrow">
            <a:avLst>
              <a:gd name="adj1" fmla="val 41937"/>
              <a:gd name="adj2" fmla="val 624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右矢印 111"/>
          <p:cNvSpPr/>
          <p:nvPr/>
        </p:nvSpPr>
        <p:spPr>
          <a:xfrm rot="10996696">
            <a:off x="5399425" y="5159071"/>
            <a:ext cx="720000" cy="630000"/>
          </a:xfrm>
          <a:prstGeom prst="rightArrow">
            <a:avLst>
              <a:gd name="adj1" fmla="val 41937"/>
              <a:gd name="adj2" fmla="val 679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7227000" y="4509000"/>
            <a:ext cx="1350000" cy="369332"/>
          </a:xfrm>
          <a:prstGeom prst="rect">
            <a:avLst/>
          </a:prstGeom>
          <a:noFill/>
        </p:spPr>
        <p:txBody>
          <a:bodyPr wrap="square" rtlCol="0">
            <a:spAutoFit/>
          </a:bodyPr>
          <a:lstStyle/>
          <a:p>
            <a:r>
              <a:rPr kumimoji="1" lang="ja-JP" altLang="en-US" sz="1800" b="1" u="none" dirty="0">
                <a:solidFill>
                  <a:schemeClr val="tx1"/>
                </a:solidFill>
              </a:rPr>
              <a:t>事務所へ</a:t>
            </a:r>
          </a:p>
        </p:txBody>
      </p:sp>
      <p:sp>
        <p:nvSpPr>
          <p:cNvPr id="114" name="テキスト ボックス 113"/>
          <p:cNvSpPr txBox="1"/>
          <p:nvPr/>
        </p:nvSpPr>
        <p:spPr>
          <a:xfrm>
            <a:off x="1107000" y="4509000"/>
            <a:ext cx="1350000" cy="369332"/>
          </a:xfrm>
          <a:prstGeom prst="rect">
            <a:avLst/>
          </a:prstGeom>
          <a:noFill/>
        </p:spPr>
        <p:txBody>
          <a:bodyPr wrap="square" rtlCol="0">
            <a:spAutoFit/>
          </a:bodyPr>
          <a:lstStyle/>
          <a:p>
            <a:r>
              <a:rPr kumimoji="1" lang="ja-JP" altLang="en-US" sz="1800" b="1" u="none" dirty="0">
                <a:solidFill>
                  <a:schemeClr val="tx1"/>
                </a:solidFill>
              </a:rPr>
              <a:t>事務所へ</a:t>
            </a:r>
          </a:p>
        </p:txBody>
      </p:sp>
      <p:sp>
        <p:nvSpPr>
          <p:cNvPr id="115" name="テキスト ボックス 114"/>
          <p:cNvSpPr txBox="1"/>
          <p:nvPr/>
        </p:nvSpPr>
        <p:spPr>
          <a:xfrm>
            <a:off x="3672000" y="4509000"/>
            <a:ext cx="1350000" cy="369332"/>
          </a:xfrm>
          <a:prstGeom prst="rect">
            <a:avLst/>
          </a:prstGeom>
          <a:noFill/>
        </p:spPr>
        <p:txBody>
          <a:bodyPr wrap="square" rtlCol="0">
            <a:spAutoFit/>
          </a:bodyPr>
          <a:lstStyle/>
          <a:p>
            <a:r>
              <a:rPr kumimoji="1" lang="ja-JP" altLang="en-US" sz="1800" b="1" u="none" dirty="0">
                <a:solidFill>
                  <a:schemeClr val="tx1"/>
                </a:solidFill>
              </a:rPr>
              <a:t>事務所へ</a:t>
            </a:r>
          </a:p>
        </p:txBody>
      </p:sp>
      <p:sp>
        <p:nvSpPr>
          <p:cNvPr id="15" name="右矢印 14"/>
          <p:cNvSpPr/>
          <p:nvPr/>
        </p:nvSpPr>
        <p:spPr>
          <a:xfrm rot="10800000">
            <a:off x="4110994" y="1118440"/>
            <a:ext cx="1478423" cy="185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999787" y="684000"/>
            <a:ext cx="1811606" cy="369332"/>
          </a:xfrm>
          <a:prstGeom prst="rect">
            <a:avLst/>
          </a:prstGeom>
          <a:noFill/>
        </p:spPr>
        <p:txBody>
          <a:bodyPr wrap="square" rtlCol="0">
            <a:spAutoFit/>
          </a:bodyPr>
          <a:lstStyle/>
          <a:p>
            <a:r>
              <a:rPr kumimoji="1" lang="en-US" altLang="ja-JP" dirty="0"/>
              <a:t>FAX</a:t>
            </a:r>
            <a:r>
              <a:rPr kumimoji="1" lang="ja-JP" altLang="en-US" dirty="0"/>
              <a:t>・電話発注</a:t>
            </a:r>
          </a:p>
        </p:txBody>
      </p:sp>
    </p:spTree>
    <p:extLst>
      <p:ext uri="{BB962C8B-B14F-4D97-AF65-F5344CB8AC3E}">
        <p14:creationId xmlns:p14="http://schemas.microsoft.com/office/powerpoint/2010/main" val="51562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5FDEC-49E1-B95A-2D36-356337FFCBEC}"/>
              </a:ext>
            </a:extLst>
          </p:cNvPr>
          <p:cNvSpPr>
            <a:spLocks noGrp="1"/>
          </p:cNvSpPr>
          <p:nvPr>
            <p:ph type="title"/>
          </p:nvPr>
        </p:nvSpPr>
        <p:spPr/>
        <p:txBody>
          <a:bodyPr/>
          <a:lstStyle/>
          <a:p>
            <a:r>
              <a:rPr lang="ja-JP" altLang="en-US" dirty="0"/>
              <a:t>プログラム発注者の意識問題</a:t>
            </a:r>
            <a:endParaRPr kumimoji="1" lang="ja-JP" altLang="en-US" dirty="0"/>
          </a:p>
        </p:txBody>
      </p:sp>
      <p:sp>
        <p:nvSpPr>
          <p:cNvPr id="3" name="テキスト ボックス 2">
            <a:extLst>
              <a:ext uri="{FF2B5EF4-FFF2-40B4-BE49-F238E27FC236}">
                <a16:creationId xmlns:a16="http://schemas.microsoft.com/office/drawing/2014/main" id="{9CE66105-0C56-7E03-7EEC-12FB8517ECAB}"/>
              </a:ext>
            </a:extLst>
          </p:cNvPr>
          <p:cNvSpPr txBox="1"/>
          <p:nvPr/>
        </p:nvSpPr>
        <p:spPr>
          <a:xfrm>
            <a:off x="628650" y="1458215"/>
            <a:ext cx="7647445" cy="4801314"/>
          </a:xfrm>
          <a:prstGeom prst="rect">
            <a:avLst/>
          </a:prstGeom>
          <a:noFill/>
        </p:spPr>
        <p:txBody>
          <a:bodyPr wrap="square" rtlCol="0">
            <a:spAutoFit/>
          </a:bodyPr>
          <a:lstStyle/>
          <a:p>
            <a:r>
              <a:rPr kumimoji="1" lang="ja-JP" altLang="en-US" dirty="0"/>
              <a:t>工程管理ソフトでは、納入実績も多く、業務改善効果の高い企業が大垣にある</a:t>
            </a:r>
            <a:endParaRPr kumimoji="1" lang="en-US" altLang="ja-JP" dirty="0"/>
          </a:p>
          <a:p>
            <a:endParaRPr kumimoji="1" lang="en-US" altLang="ja-JP" dirty="0"/>
          </a:p>
          <a:p>
            <a:r>
              <a:rPr kumimoji="1" lang="ja-JP" altLang="en-US" dirty="0"/>
              <a:t>私が審査委員長をしている、中部ＩＴ経営力大賞の受賞企業の多くが、この企業の提供するソフトを使用している</a:t>
            </a:r>
            <a:endParaRPr kumimoji="1" lang="en-US" altLang="ja-JP" dirty="0"/>
          </a:p>
          <a:p>
            <a:endParaRPr kumimoji="1" lang="en-US" altLang="ja-JP" dirty="0"/>
          </a:p>
          <a:p>
            <a:r>
              <a:rPr kumimoji="1" lang="ja-JP" altLang="en-US" dirty="0"/>
              <a:t>だからといって、導入企業が素晴らしい成果を上げているかといえばそうではない。成果が上がるか否かは導入企業の社長次第</a:t>
            </a:r>
            <a:endParaRPr kumimoji="1" lang="en-US" altLang="ja-JP" dirty="0"/>
          </a:p>
          <a:p>
            <a:endParaRPr kumimoji="1" lang="en-US" altLang="ja-JP" dirty="0"/>
          </a:p>
          <a:p>
            <a:endParaRPr kumimoji="1" lang="en-US" altLang="ja-JP" dirty="0"/>
          </a:p>
          <a:p>
            <a:r>
              <a:rPr kumimoji="1" lang="ja-JP" altLang="en-US" dirty="0"/>
              <a:t>ところが、財務系はなぜか管理ニーズ型システムが多い。</a:t>
            </a:r>
            <a:endParaRPr kumimoji="1" lang="en-US" altLang="ja-JP" dirty="0"/>
          </a:p>
          <a:p>
            <a:r>
              <a:rPr kumimoji="1" lang="ja-JP" altLang="en-US" dirty="0"/>
              <a:t>現場に余分な仕事をさせるだけという、非協力の原因になっている</a:t>
            </a:r>
            <a:endParaRPr kumimoji="1" lang="en-US" altLang="ja-JP" dirty="0"/>
          </a:p>
          <a:p>
            <a:endParaRPr kumimoji="1" lang="en-US" altLang="ja-JP" dirty="0"/>
          </a:p>
          <a:p>
            <a:r>
              <a:rPr kumimoji="1" lang="ja-JP" altLang="en-US" dirty="0"/>
              <a:t>プログラム開発者は、いくら業務改善ができることがわかっていても、発注仕様になければ、提案しないし、できない。</a:t>
            </a:r>
            <a:endParaRPr kumimoji="1" lang="en-US" altLang="ja-JP" dirty="0"/>
          </a:p>
          <a:p>
            <a:endParaRPr kumimoji="1" lang="en-US" altLang="ja-JP" dirty="0"/>
          </a:p>
          <a:p>
            <a:r>
              <a:rPr kumimoji="1" lang="ja-JP" altLang="en-US" dirty="0"/>
              <a:t>ＤＸがはやれば、ＤＸのためのデータを伝票で集めようとするだけ</a:t>
            </a:r>
          </a:p>
        </p:txBody>
      </p:sp>
    </p:spTree>
    <p:extLst>
      <p:ext uri="{BB962C8B-B14F-4D97-AF65-F5344CB8AC3E}">
        <p14:creationId xmlns:p14="http://schemas.microsoft.com/office/powerpoint/2010/main" val="37664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9B912-BE5F-212D-DF07-719694B1703C}"/>
              </a:ext>
            </a:extLst>
          </p:cNvPr>
          <p:cNvSpPr>
            <a:spLocks noGrp="1"/>
          </p:cNvSpPr>
          <p:nvPr>
            <p:ph type="title"/>
          </p:nvPr>
        </p:nvSpPr>
        <p:spPr>
          <a:xfrm>
            <a:off x="628650" y="365127"/>
            <a:ext cx="7886700" cy="626766"/>
          </a:xfrm>
        </p:spPr>
        <p:txBody>
          <a:bodyPr>
            <a:normAutofit fontScale="90000"/>
          </a:bodyPr>
          <a:lstStyle/>
          <a:p>
            <a:r>
              <a:rPr kumimoji="1" lang="ja-JP" altLang="en-US" dirty="0"/>
              <a:t>プログラム発注者の意識問題</a:t>
            </a:r>
          </a:p>
        </p:txBody>
      </p:sp>
      <p:pic>
        <p:nvPicPr>
          <p:cNvPr id="3" name="図 2">
            <a:extLst>
              <a:ext uri="{FF2B5EF4-FFF2-40B4-BE49-F238E27FC236}">
                <a16:creationId xmlns:a16="http://schemas.microsoft.com/office/drawing/2014/main" id="{D3C0FE8E-A695-35BE-3906-6115AD8B30BF}"/>
              </a:ext>
            </a:extLst>
          </p:cNvPr>
          <p:cNvPicPr>
            <a:picLocks noChangeAspect="1"/>
          </p:cNvPicPr>
          <p:nvPr/>
        </p:nvPicPr>
        <p:blipFill>
          <a:blip r:embed="rId2"/>
          <a:stretch>
            <a:fillRect/>
          </a:stretch>
        </p:blipFill>
        <p:spPr>
          <a:xfrm>
            <a:off x="415774" y="991892"/>
            <a:ext cx="8262148" cy="5362413"/>
          </a:xfrm>
          <a:prstGeom prst="rect">
            <a:avLst/>
          </a:prstGeom>
        </p:spPr>
      </p:pic>
    </p:spTree>
    <p:extLst>
      <p:ext uri="{BB962C8B-B14F-4D97-AF65-F5344CB8AC3E}">
        <p14:creationId xmlns:p14="http://schemas.microsoft.com/office/powerpoint/2010/main" val="199078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906D6A-6F60-F10D-F23C-1FD1E00057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75" y="675771"/>
            <a:ext cx="8355136" cy="5833517"/>
          </a:xfrm>
          <a:prstGeom prst="rect">
            <a:avLst/>
          </a:prstGeom>
        </p:spPr>
      </p:pic>
    </p:spTree>
    <p:extLst>
      <p:ext uri="{BB962C8B-B14F-4D97-AF65-F5344CB8AC3E}">
        <p14:creationId xmlns:p14="http://schemas.microsoft.com/office/powerpoint/2010/main" val="428942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12895-1445-2FB1-8494-85FF2B753CE9}"/>
              </a:ext>
            </a:extLst>
          </p:cNvPr>
          <p:cNvSpPr>
            <a:spLocks noGrp="1"/>
          </p:cNvSpPr>
          <p:nvPr>
            <p:ph type="title"/>
          </p:nvPr>
        </p:nvSpPr>
        <p:spPr>
          <a:xfrm>
            <a:off x="628650" y="365126"/>
            <a:ext cx="7886700" cy="921233"/>
          </a:xfrm>
        </p:spPr>
        <p:txBody>
          <a:bodyPr/>
          <a:lstStyle/>
          <a:p>
            <a:r>
              <a:rPr kumimoji="1" lang="ja-JP" altLang="en-US" dirty="0"/>
              <a:t>３段階突合をする必要性</a:t>
            </a:r>
          </a:p>
        </p:txBody>
      </p:sp>
      <p:sp>
        <p:nvSpPr>
          <p:cNvPr id="3" name="テキスト ボックス 2">
            <a:extLst>
              <a:ext uri="{FF2B5EF4-FFF2-40B4-BE49-F238E27FC236}">
                <a16:creationId xmlns:a16="http://schemas.microsoft.com/office/drawing/2014/main" id="{645614D1-52AD-9B57-A4B3-173F8D990069}"/>
              </a:ext>
            </a:extLst>
          </p:cNvPr>
          <p:cNvSpPr txBox="1"/>
          <p:nvPr/>
        </p:nvSpPr>
        <p:spPr>
          <a:xfrm>
            <a:off x="635431" y="1084881"/>
            <a:ext cx="7888637" cy="5355312"/>
          </a:xfrm>
          <a:prstGeom prst="rect">
            <a:avLst/>
          </a:prstGeom>
          <a:noFill/>
        </p:spPr>
        <p:txBody>
          <a:bodyPr wrap="square" rtlCol="0">
            <a:spAutoFit/>
          </a:bodyPr>
          <a:lstStyle/>
          <a:p>
            <a:r>
              <a:rPr lang="ja-JP" altLang="ja-JP" dirty="0"/>
              <a:t>三段階突合</a:t>
            </a:r>
            <a:endParaRPr lang="en-US" altLang="ja-JP" dirty="0"/>
          </a:p>
          <a:p>
            <a:r>
              <a:rPr lang="ja-JP" altLang="en-US" dirty="0"/>
              <a:t>１</a:t>
            </a:r>
            <a:r>
              <a:rPr lang="ja-JP" altLang="ja-JP" dirty="0"/>
              <a:t>段階目は売上と買取りの確定作業であり、現物確認で行う</a:t>
            </a:r>
            <a:endParaRPr lang="en-US" altLang="ja-JP" dirty="0"/>
          </a:p>
          <a:p>
            <a:r>
              <a:rPr lang="ja-JP" altLang="en-US" dirty="0"/>
              <a:t>　品番違い、数量違い（人は間違える）、部分納品</a:t>
            </a:r>
            <a:endParaRPr lang="en-US" altLang="ja-JP" dirty="0"/>
          </a:p>
          <a:p>
            <a:r>
              <a:rPr lang="ja-JP" altLang="en-US" dirty="0"/>
              <a:t>　企業によっては、現物に合わせる作業の人手や時間が無駄と判断して支払先の支払案内で処理するところもある</a:t>
            </a:r>
            <a:endParaRPr lang="en-US" altLang="ja-JP" dirty="0"/>
          </a:p>
          <a:p>
            <a:endParaRPr lang="en-US" altLang="ja-JP" dirty="0"/>
          </a:p>
          <a:p>
            <a:r>
              <a:rPr lang="ja-JP" altLang="ja-JP" dirty="0"/>
              <a:t>２段階目は請求金額の確定承認作業 であり、請求書の金額を確定させる</a:t>
            </a:r>
            <a:endParaRPr lang="en-US" altLang="ja-JP" dirty="0"/>
          </a:p>
          <a:p>
            <a:r>
              <a:rPr lang="ja-JP" altLang="en-US" dirty="0"/>
              <a:t>　金額相違では、消費税の端数処理による誤差が多い</a:t>
            </a:r>
            <a:endParaRPr lang="en-US" altLang="ja-JP" dirty="0"/>
          </a:p>
          <a:p>
            <a:r>
              <a:rPr lang="ja-JP" altLang="en-US" dirty="0"/>
              <a:t>　１段階目のデータが電子化されていないので、購入現場に請求明細と現物が合っていたか確認をさせている。これが作業遅延の原因の一つである</a:t>
            </a:r>
            <a:endParaRPr lang="en-US" altLang="ja-JP" dirty="0"/>
          </a:p>
          <a:p>
            <a:endParaRPr lang="en-US" altLang="ja-JP" dirty="0"/>
          </a:p>
          <a:p>
            <a:r>
              <a:rPr lang="ja-JP" altLang="ja-JP" dirty="0"/>
              <a:t>３段階目は請求と入金消込であり、実際の資金決済、入金確定をする</a:t>
            </a:r>
            <a:endParaRPr lang="en-US" altLang="ja-JP" dirty="0"/>
          </a:p>
          <a:p>
            <a:endParaRPr kumimoji="1" lang="en-US" altLang="ja-JP" dirty="0"/>
          </a:p>
          <a:p>
            <a:r>
              <a:rPr kumimoji="1" lang="ja-JP" altLang="en-US" dirty="0"/>
              <a:t>多くの企業で、品番が確定しており受発注は電話・ＦＡＸで済ませている。</a:t>
            </a:r>
            <a:endParaRPr kumimoji="1" lang="en-US" altLang="ja-JP" dirty="0"/>
          </a:p>
          <a:p>
            <a:r>
              <a:rPr kumimoji="1" lang="ja-JP" altLang="en-US" dirty="0"/>
              <a:t>ここで電子化する作業が行われていない。このため出荷・入荷の検収結果は行われるものの、電子化されない事例が多い</a:t>
            </a:r>
            <a:endParaRPr kumimoji="1" lang="en-US" altLang="ja-JP" dirty="0"/>
          </a:p>
          <a:p>
            <a:endParaRPr kumimoji="1" lang="en-US" altLang="ja-JP" dirty="0"/>
          </a:p>
          <a:p>
            <a:r>
              <a:rPr kumimoji="1" lang="ja-JP" altLang="en-US" dirty="0"/>
              <a:t>このため２段階目の突合に時間がかかることになる。この作業が行われるのは取引先から請求書が届くまで行われないからである。</a:t>
            </a:r>
          </a:p>
        </p:txBody>
      </p:sp>
    </p:spTree>
    <p:extLst>
      <p:ext uri="{BB962C8B-B14F-4D97-AF65-F5344CB8AC3E}">
        <p14:creationId xmlns:p14="http://schemas.microsoft.com/office/powerpoint/2010/main" val="293223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E9006D-36A3-7C76-64D8-C9F9CC496B04}"/>
              </a:ext>
            </a:extLst>
          </p:cNvPr>
          <p:cNvPicPr>
            <a:picLocks noChangeAspect="1"/>
          </p:cNvPicPr>
          <p:nvPr/>
        </p:nvPicPr>
        <p:blipFill>
          <a:blip r:embed="rId2"/>
          <a:stretch>
            <a:fillRect/>
          </a:stretch>
        </p:blipFill>
        <p:spPr>
          <a:xfrm>
            <a:off x="229160" y="238305"/>
            <a:ext cx="4234352" cy="6069506"/>
          </a:xfrm>
          <a:prstGeom prst="rect">
            <a:avLst/>
          </a:prstGeom>
        </p:spPr>
      </p:pic>
      <p:pic>
        <p:nvPicPr>
          <p:cNvPr id="4" name="図 3">
            <a:extLst>
              <a:ext uri="{FF2B5EF4-FFF2-40B4-BE49-F238E27FC236}">
                <a16:creationId xmlns:a16="http://schemas.microsoft.com/office/drawing/2014/main" id="{84930F2D-DE7B-A983-40C2-2CC875D2B235}"/>
              </a:ext>
            </a:extLst>
          </p:cNvPr>
          <p:cNvPicPr>
            <a:picLocks noChangeAspect="1"/>
          </p:cNvPicPr>
          <p:nvPr/>
        </p:nvPicPr>
        <p:blipFill>
          <a:blip r:embed="rId3"/>
          <a:stretch>
            <a:fillRect/>
          </a:stretch>
        </p:blipFill>
        <p:spPr>
          <a:xfrm>
            <a:off x="4572000" y="238305"/>
            <a:ext cx="4463513" cy="6069506"/>
          </a:xfrm>
          <a:prstGeom prst="rect">
            <a:avLst/>
          </a:prstGeom>
        </p:spPr>
      </p:pic>
      <p:sp>
        <p:nvSpPr>
          <p:cNvPr id="5" name="テキスト ボックス 4">
            <a:extLst>
              <a:ext uri="{FF2B5EF4-FFF2-40B4-BE49-F238E27FC236}">
                <a16:creationId xmlns:a16="http://schemas.microsoft.com/office/drawing/2014/main" id="{17894587-FC55-397D-2E45-44CEAFA16B59}"/>
              </a:ext>
            </a:extLst>
          </p:cNvPr>
          <p:cNvSpPr txBox="1"/>
          <p:nvPr/>
        </p:nvSpPr>
        <p:spPr>
          <a:xfrm>
            <a:off x="229160" y="6307811"/>
            <a:ext cx="4234352" cy="369332"/>
          </a:xfrm>
          <a:prstGeom prst="rect">
            <a:avLst/>
          </a:prstGeom>
          <a:noFill/>
        </p:spPr>
        <p:txBody>
          <a:bodyPr wrap="square" rtlCol="0">
            <a:spAutoFit/>
          </a:bodyPr>
          <a:lstStyle/>
          <a:p>
            <a:r>
              <a:rPr kumimoji="1" lang="ja-JP" altLang="en-US" dirty="0"/>
              <a:t>手作業の例</a:t>
            </a:r>
          </a:p>
        </p:txBody>
      </p:sp>
      <p:sp>
        <p:nvSpPr>
          <p:cNvPr id="6" name="テキスト ボックス 5">
            <a:extLst>
              <a:ext uri="{FF2B5EF4-FFF2-40B4-BE49-F238E27FC236}">
                <a16:creationId xmlns:a16="http://schemas.microsoft.com/office/drawing/2014/main" id="{79307491-7225-8D27-BAAE-D009AE708C5F}"/>
              </a:ext>
            </a:extLst>
          </p:cNvPr>
          <p:cNvSpPr txBox="1"/>
          <p:nvPr/>
        </p:nvSpPr>
        <p:spPr>
          <a:xfrm>
            <a:off x="4572000" y="6307811"/>
            <a:ext cx="4342840" cy="369332"/>
          </a:xfrm>
          <a:prstGeom prst="rect">
            <a:avLst/>
          </a:prstGeom>
          <a:noFill/>
        </p:spPr>
        <p:txBody>
          <a:bodyPr wrap="square" rtlCol="0">
            <a:spAutoFit/>
          </a:bodyPr>
          <a:lstStyle/>
          <a:p>
            <a:r>
              <a:rPr kumimoji="1" lang="ja-JP" altLang="en-US" dirty="0"/>
              <a:t>カンバンとバーコードによる改善例</a:t>
            </a:r>
          </a:p>
        </p:txBody>
      </p:sp>
    </p:spTree>
    <p:extLst>
      <p:ext uri="{BB962C8B-B14F-4D97-AF65-F5344CB8AC3E}">
        <p14:creationId xmlns:p14="http://schemas.microsoft.com/office/powerpoint/2010/main" val="41204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0EC5B8-361F-7283-A1AB-1FFC6328CCA3}"/>
              </a:ext>
            </a:extLst>
          </p:cNvPr>
          <p:cNvSpPr>
            <a:spLocks noGrp="1"/>
          </p:cNvSpPr>
          <p:nvPr>
            <p:ph type="title"/>
          </p:nvPr>
        </p:nvSpPr>
        <p:spPr>
          <a:xfrm>
            <a:off x="628650" y="365127"/>
            <a:ext cx="7886700" cy="704256"/>
          </a:xfrm>
        </p:spPr>
        <p:txBody>
          <a:bodyPr>
            <a:normAutofit/>
          </a:bodyPr>
          <a:lstStyle/>
          <a:p>
            <a:r>
              <a:rPr lang="ja-JP" altLang="en-US" sz="2400" dirty="0"/>
              <a:t>カンバンとバーコードといっただけで拒否反応が出る</a:t>
            </a:r>
          </a:p>
        </p:txBody>
      </p:sp>
      <p:sp>
        <p:nvSpPr>
          <p:cNvPr id="3" name="テキスト ボックス 2">
            <a:extLst>
              <a:ext uri="{FF2B5EF4-FFF2-40B4-BE49-F238E27FC236}">
                <a16:creationId xmlns:a16="http://schemas.microsoft.com/office/drawing/2014/main" id="{ECEE0FA0-AB3E-725C-F869-E496E209CE9A}"/>
              </a:ext>
            </a:extLst>
          </p:cNvPr>
          <p:cNvSpPr txBox="1"/>
          <p:nvPr/>
        </p:nvSpPr>
        <p:spPr>
          <a:xfrm>
            <a:off x="628650" y="1208868"/>
            <a:ext cx="8096896" cy="2585323"/>
          </a:xfrm>
          <a:prstGeom prst="rect">
            <a:avLst/>
          </a:prstGeom>
          <a:noFill/>
        </p:spPr>
        <p:txBody>
          <a:bodyPr wrap="square" rtlCol="0">
            <a:spAutoFit/>
          </a:bodyPr>
          <a:lstStyle/>
          <a:p>
            <a:r>
              <a:rPr kumimoji="1" lang="ja-JP" altLang="en-US" dirty="0"/>
              <a:t>これば、某自動車関連だからできるという拒否反応</a:t>
            </a:r>
            <a:endParaRPr kumimoji="1" lang="en-US" altLang="ja-JP" dirty="0"/>
          </a:p>
          <a:p>
            <a:r>
              <a:rPr kumimoji="1" lang="ja-JP" altLang="en-US" dirty="0"/>
              <a:t>私の認識</a:t>
            </a:r>
            <a:endParaRPr kumimoji="1" lang="en-US" altLang="ja-JP" dirty="0"/>
          </a:p>
          <a:p>
            <a:r>
              <a:rPr kumimoji="1" lang="ja-JP" altLang="en-US" dirty="0"/>
              <a:t>　うまくいっているならまねればいいのに、やらない理由に過ぎない</a:t>
            </a:r>
            <a:endParaRPr kumimoji="1" lang="en-US" altLang="ja-JP" dirty="0"/>
          </a:p>
          <a:p>
            <a:r>
              <a:rPr kumimoji="1" lang="ja-JP" altLang="en-US" dirty="0"/>
              <a:t>　ＦＡＸや電話の後、中小企業ＥＤＩを送信すればできる</a:t>
            </a:r>
            <a:endParaRPr kumimoji="1" lang="en-US" altLang="ja-JP" dirty="0"/>
          </a:p>
          <a:p>
            <a:r>
              <a:rPr kumimoji="1" lang="ja-JP" altLang="en-US" dirty="0"/>
              <a:t>　送信する仕組みがない</a:t>
            </a:r>
            <a:endParaRPr kumimoji="1" lang="en-US" altLang="ja-JP" dirty="0"/>
          </a:p>
          <a:p>
            <a:endParaRPr kumimoji="1" lang="en-US" altLang="ja-JP" dirty="0"/>
          </a:p>
          <a:p>
            <a:r>
              <a:rPr kumimoji="1" lang="ja-JP" altLang="en-US" dirty="0"/>
              <a:t>ＱＲコードに中小企業ＥＤＩを書き込んでやればできるはず</a:t>
            </a:r>
            <a:endParaRPr kumimoji="1" lang="en-US" altLang="ja-JP" dirty="0"/>
          </a:p>
          <a:p>
            <a:r>
              <a:rPr kumimoji="1" lang="ja-JP" altLang="en-US" dirty="0"/>
              <a:t>　</a:t>
            </a:r>
            <a:endParaRPr kumimoji="1" lang="en-US" altLang="ja-JP" dirty="0"/>
          </a:p>
          <a:p>
            <a:endParaRPr kumimoji="1" lang="ja-JP" altLang="en-US" dirty="0"/>
          </a:p>
        </p:txBody>
      </p:sp>
    </p:spTree>
    <p:extLst>
      <p:ext uri="{BB962C8B-B14F-4D97-AF65-F5344CB8AC3E}">
        <p14:creationId xmlns:p14="http://schemas.microsoft.com/office/powerpoint/2010/main" val="2169388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2206</TotalTime>
  <Words>1734</Words>
  <Application>Microsoft Office PowerPoint</Application>
  <PresentationFormat>画面に合わせる (4:3)</PresentationFormat>
  <Paragraphs>157</Paragraphs>
  <Slides>17</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Noto Sans CJK JP Regular</vt:lpstr>
      <vt:lpstr>Yu Gothic</vt:lpstr>
      <vt:lpstr>Yu Gothic</vt:lpstr>
      <vt:lpstr>Aptos</vt:lpstr>
      <vt:lpstr>Aptos Display</vt:lpstr>
      <vt:lpstr>Arial</vt:lpstr>
      <vt:lpstr>Office テーマ</vt:lpstr>
      <vt:lpstr>財務データ情報処理系の慢性的な遅延への抜本的な改善手法の提案  　　―　QRコード連携による受発注企業におけるデータ連携と突合作業の合理化　―</vt:lpstr>
      <vt:lpstr>PowerPoint プレゼンテーション</vt:lpstr>
      <vt:lpstr>受発注の現場作業の現状（製造部分は除外）３段階突合</vt:lpstr>
      <vt:lpstr>プログラム発注者の意識問題</vt:lpstr>
      <vt:lpstr>プログラム発注者の意識問題</vt:lpstr>
      <vt:lpstr>PowerPoint プレゼンテーション</vt:lpstr>
      <vt:lpstr>３段階突合をする必要性</vt:lpstr>
      <vt:lpstr>PowerPoint プレゼンテーション</vt:lpstr>
      <vt:lpstr>カンバンとバーコードといっただけで拒否反応が出る</vt:lpstr>
      <vt:lpstr>ＱＲコードはカンバンの代わりになる</vt:lpstr>
      <vt:lpstr>中小企業で３段階突合の省力化ができるか</vt:lpstr>
      <vt:lpstr>発注エクセルデータをＱＲ表示</vt:lpstr>
      <vt:lpstr>PowerPoint プレゼンテーション</vt:lpstr>
      <vt:lpstr>PowerPoint プレゼンテーション</vt:lpstr>
      <vt:lpstr>PowerPoint プレゼンテーション</vt:lpstr>
      <vt:lpstr>DADCの受発注QR読み込みを入れたが</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財務データ情報処理系の慢性的な遅延への抜本的な改善手法の提案  　　―　QRコード連携による受発注企業におけるデータ連携と突合作業の合理化　―</dc:title>
  <dc:creator>私情協事務局</dc:creator>
  <cp:lastModifiedBy>信 河田</cp:lastModifiedBy>
  <cp:revision>18</cp:revision>
  <dcterms:created xsi:type="dcterms:W3CDTF">2025-08-13T13:36:11Z</dcterms:created>
  <dcterms:modified xsi:type="dcterms:W3CDTF">2025-09-12T02:28:46Z</dcterms:modified>
</cp:coreProperties>
</file>